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336" r:id="rId15"/>
    <p:sldId id="337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4" r:id="rId28"/>
    <p:sldId id="288" r:id="rId29"/>
    <p:sldId id="289" r:id="rId30"/>
    <p:sldId id="339" r:id="rId31"/>
    <p:sldId id="290" r:id="rId32"/>
    <p:sldId id="291" r:id="rId33"/>
    <p:sldId id="292" r:id="rId34"/>
    <p:sldId id="293" r:id="rId35"/>
    <p:sldId id="294" r:id="rId36"/>
    <p:sldId id="295" r:id="rId37"/>
    <p:sldId id="335" r:id="rId38"/>
  </p:sldIdLst>
  <p:sldSz cx="12192000" cy="6858000"/>
  <p:notesSz cx="6735763" cy="98663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5226B-586C-4458-A5A1-DAFFC56EA66B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66E41-E6A3-4E87-A4AE-442B15546C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7252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5E8B5-10DD-40E7-86F3-F97701ABF748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B6A69-E38F-43F4-B9D3-90A24EA81A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9631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B6A69-E38F-43F4-B9D3-90A24EA81A82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51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B6A69-E38F-43F4-B9D3-90A24EA81A82}" type="slidenum">
              <a:rPr lang="hr-HR" smtClean="0"/>
              <a:t>37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7129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3D8B-E779-4230-AF38-9C198454C3E2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E70AC49-E252-430E-8590-5852AF9449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6068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3D8B-E779-4230-AF38-9C198454C3E2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E70AC49-E252-430E-8590-5852AF9449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5487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3D8B-E779-4230-AF38-9C198454C3E2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E70AC49-E252-430E-8590-5852AF944927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6356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3D8B-E779-4230-AF38-9C198454C3E2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70AC49-E252-430E-8590-5852AF9449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07620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3D8B-E779-4230-AF38-9C198454C3E2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70AC49-E252-430E-8590-5852AF944927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54682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3D8B-E779-4230-AF38-9C198454C3E2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70AC49-E252-430E-8590-5852AF9449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6715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3D8B-E779-4230-AF38-9C198454C3E2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AC49-E252-430E-8590-5852AF9449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9857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3D8B-E779-4230-AF38-9C198454C3E2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AC49-E252-430E-8590-5852AF9449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9031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3D8B-E779-4230-AF38-9C198454C3E2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AC49-E252-430E-8590-5852AF9449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5533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3D8B-E779-4230-AF38-9C198454C3E2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E70AC49-E252-430E-8590-5852AF9449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5177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3D8B-E779-4230-AF38-9C198454C3E2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E70AC49-E252-430E-8590-5852AF9449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7071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3D8B-E779-4230-AF38-9C198454C3E2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E70AC49-E252-430E-8590-5852AF9449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3887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3D8B-E779-4230-AF38-9C198454C3E2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AC49-E252-430E-8590-5852AF9449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212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3D8B-E779-4230-AF38-9C198454C3E2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AC49-E252-430E-8590-5852AF9449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6204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3D8B-E779-4230-AF38-9C198454C3E2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AC49-E252-430E-8590-5852AF9449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882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3D8B-E779-4230-AF38-9C198454C3E2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70AC49-E252-430E-8590-5852AF9449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1543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D3D8B-E779-4230-AF38-9C198454C3E2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E70AC49-E252-430E-8590-5852AF9449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924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589212" y="2601490"/>
            <a:ext cx="8915399" cy="2262781"/>
          </a:xfrm>
        </p:spPr>
        <p:txBody>
          <a:bodyPr>
            <a:noAutofit/>
          </a:bodyPr>
          <a:lstStyle/>
          <a:p>
            <a:r>
              <a:rPr lang="hr-HR" sz="4400" b="1" dirty="0"/>
              <a:t>Edukacijsko-motivacijski program: „OD IDEJE DO AKCIJE”</a:t>
            </a:r>
          </a:p>
        </p:txBody>
      </p:sp>
      <p:pic>
        <p:nvPicPr>
          <p:cNvPr id="4" name="Slik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3929" y="5501640"/>
            <a:ext cx="3625215" cy="1356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lika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137" y="1156402"/>
            <a:ext cx="3596640" cy="8077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2589211" y="4864271"/>
            <a:ext cx="8915399" cy="86778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hr-HR" sz="3200" dirty="0"/>
          </a:p>
        </p:txBody>
      </p:sp>
      <p:sp>
        <p:nvSpPr>
          <p:cNvPr id="7" name="Naslov 1"/>
          <p:cNvSpPr txBox="1">
            <a:spLocks/>
          </p:cNvSpPr>
          <p:nvPr/>
        </p:nvSpPr>
        <p:spPr>
          <a:xfrm>
            <a:off x="2589210" y="5089741"/>
            <a:ext cx="8915399" cy="6781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r-HR" sz="2800" dirty="0"/>
              <a:t>mr.sc. Ana Cvitković-</a:t>
            </a:r>
            <a:r>
              <a:rPr lang="hr-HR" sz="2800" dirty="0" err="1"/>
              <a:t>Komesarović</a:t>
            </a:r>
            <a:endParaRPr lang="hr-HR" sz="2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8" name="Elipsa 7"/>
          <p:cNvSpPr/>
          <p:nvPr/>
        </p:nvSpPr>
        <p:spPr>
          <a:xfrm>
            <a:off x="98976" y="4445171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-23854" y="4457597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882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>
                <a:solidFill>
                  <a:srgbClr val="FF0000"/>
                </a:solidFill>
              </a:rPr>
              <a:t>Kako procijeniti poslovnu priliku?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592924" y="1905000"/>
            <a:ext cx="8465475" cy="5179325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hr-HR" sz="2000" b="1" dirty="0">
                <a:solidFill>
                  <a:prstClr val="black"/>
                </a:solidFill>
              </a:rPr>
              <a:t>5. Suparništvo među poduzećima u istoj djelatnosti</a:t>
            </a:r>
          </a:p>
          <a:p>
            <a:pPr marL="0" indent="0">
              <a:buNone/>
              <a:defRPr/>
            </a:pPr>
            <a:endParaRPr lang="hr-HR" sz="2000" b="1" dirty="0">
              <a:solidFill>
                <a:prstClr val="black"/>
              </a:solidFill>
            </a:endParaRPr>
          </a:p>
          <a:p>
            <a:pPr>
              <a:buFontTx/>
              <a:buChar char="-"/>
              <a:defRPr/>
            </a:pPr>
            <a:r>
              <a:rPr lang="hr-HR" sz="2000" dirty="0">
                <a:solidFill>
                  <a:prstClr val="black"/>
                </a:solidFill>
              </a:rPr>
              <a:t>djelatnost u kojoj već postoji velika konkurencija ili se može pojaviti</a:t>
            </a:r>
          </a:p>
          <a:p>
            <a:pPr>
              <a:buFontTx/>
              <a:buChar char="-"/>
              <a:defRPr/>
            </a:pPr>
            <a:r>
              <a:rPr lang="hr-HR" sz="2000" dirty="0">
                <a:solidFill>
                  <a:prstClr val="black"/>
                </a:solidFill>
              </a:rPr>
              <a:t>kako ćete se postaviti u tim uvjetima? Suradnja ili podmetanje?</a:t>
            </a:r>
          </a:p>
        </p:txBody>
      </p:sp>
      <p:pic>
        <p:nvPicPr>
          <p:cNvPr id="4" name="Slik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7719"/>
            <a:ext cx="2948655" cy="88028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lipsa 4"/>
          <p:cNvSpPr/>
          <p:nvPr/>
        </p:nvSpPr>
        <p:spPr>
          <a:xfrm>
            <a:off x="0" y="741335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-119388" y="741335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  <p:sp>
        <p:nvSpPr>
          <p:cNvPr id="7" name="Elipsa 6"/>
          <p:cNvSpPr/>
          <p:nvPr/>
        </p:nvSpPr>
        <p:spPr>
          <a:xfrm>
            <a:off x="152400" y="893735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33012" y="893735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67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3200" dirty="0">
                <a:solidFill>
                  <a:srgbClr val="FF0000"/>
                </a:solidFill>
              </a:rPr>
              <a:t>Provjera ideje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589211" y="1905001"/>
            <a:ext cx="8465475" cy="4953000"/>
          </a:xfrm>
        </p:spPr>
        <p:txBody>
          <a:bodyPr>
            <a:normAutofit/>
          </a:bodyPr>
          <a:lstStyle/>
          <a:p>
            <a:r>
              <a:rPr lang="hr-HR" altLang="sr-Latn-RS" sz="2000" dirty="0">
                <a:solidFill>
                  <a:srgbClr val="000000"/>
                </a:solidFill>
              </a:rPr>
              <a:t>„vaganje” ideje – pretvoriti je u poslovni poduhvat ili ne?</a:t>
            </a:r>
          </a:p>
          <a:p>
            <a:r>
              <a:rPr lang="hr-HR" altLang="sr-Latn-RS" sz="2000" dirty="0">
                <a:solidFill>
                  <a:srgbClr val="000000"/>
                </a:solidFill>
              </a:rPr>
              <a:t>Argumenti za i protiv</a:t>
            </a:r>
          </a:p>
          <a:p>
            <a:endParaRPr lang="hr-HR" altLang="sr-Latn-RS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hr-HR" altLang="sr-Latn-RS" sz="2000" dirty="0">
              <a:solidFill>
                <a:srgbClr val="000000"/>
              </a:solidFill>
            </a:endParaRPr>
          </a:p>
          <a:p>
            <a:r>
              <a:rPr lang="hr-HR" altLang="sr-Latn-RS" sz="2000" dirty="0">
                <a:solidFill>
                  <a:srgbClr val="000000"/>
                </a:solidFill>
              </a:rPr>
              <a:t>Osobni čimbenici – iskustvo, znanje, podrška obitelji, mogućnosti pribavljanja dovoljno </a:t>
            </a:r>
            <a:r>
              <a:rPr lang="hr-HR" altLang="sr-Latn-RS" sz="2000" dirty="0" err="1">
                <a:solidFill>
                  <a:srgbClr val="000000"/>
                </a:solidFill>
              </a:rPr>
              <a:t>finan</a:t>
            </a:r>
            <a:r>
              <a:rPr lang="hr-HR" altLang="sr-Latn-RS" sz="2000" dirty="0">
                <a:solidFill>
                  <a:srgbClr val="000000"/>
                </a:solidFill>
              </a:rPr>
              <a:t>. sredstava </a:t>
            </a:r>
          </a:p>
          <a:p>
            <a:endParaRPr lang="hr-HR" altLang="sr-Latn-RS" sz="2000" dirty="0">
              <a:solidFill>
                <a:srgbClr val="000000"/>
              </a:solidFill>
            </a:endParaRPr>
          </a:p>
          <a:p>
            <a:r>
              <a:rPr lang="hr-HR" altLang="sr-Latn-RS" sz="2000" dirty="0">
                <a:solidFill>
                  <a:srgbClr val="000000"/>
                </a:solidFill>
              </a:rPr>
              <a:t>Objektivni čimbenici – koji utječu na mogućnost realizacije ideje – kupci, konkurencija i trendovi u djelatnosti</a:t>
            </a:r>
          </a:p>
        </p:txBody>
      </p:sp>
      <p:pic>
        <p:nvPicPr>
          <p:cNvPr id="4" name="Slik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7719"/>
            <a:ext cx="2948655" cy="88028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lipsa 4"/>
          <p:cNvSpPr/>
          <p:nvPr/>
        </p:nvSpPr>
        <p:spPr>
          <a:xfrm>
            <a:off x="0" y="741335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-119388" y="741335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523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>
                <a:solidFill>
                  <a:srgbClr val="FF0000"/>
                </a:solidFill>
              </a:rPr>
              <a:t>Provjera ideje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589211" y="1774209"/>
            <a:ext cx="8465475" cy="5083791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hr-HR" sz="2000" b="1" dirty="0">
                <a:solidFill>
                  <a:srgbClr val="C00000"/>
                </a:solidFill>
              </a:rPr>
              <a:t>KUPCI - </a:t>
            </a:r>
            <a:r>
              <a:rPr lang="hr-HR" sz="2000" dirty="0">
                <a:solidFill>
                  <a:prstClr val="black"/>
                </a:solidFill>
              </a:rPr>
              <a:t>ključni čimbenik uspjeha</a:t>
            </a:r>
          </a:p>
          <a:p>
            <a:pPr>
              <a:defRPr/>
            </a:pPr>
            <a:r>
              <a:rPr lang="hr-HR" sz="2000" dirty="0">
                <a:solidFill>
                  <a:prstClr val="black"/>
                </a:solidFill>
              </a:rPr>
              <a:t>Bez kupaca nema prihoda</a:t>
            </a:r>
          </a:p>
          <a:p>
            <a:pPr marL="0" indent="0">
              <a:buNone/>
              <a:defRPr/>
            </a:pPr>
            <a:endParaRPr lang="hr-HR" sz="20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hr-HR" sz="2000" dirty="0">
                <a:solidFill>
                  <a:prstClr val="black"/>
                </a:solidFill>
              </a:rPr>
              <a:t>Testiranje proizvoda – uzorci, kakvi su komentari, što treba poboljšati, promijeniti, je li koristan, dizajn kakav je</a:t>
            </a:r>
          </a:p>
          <a:p>
            <a:pPr>
              <a:defRPr/>
            </a:pPr>
            <a:r>
              <a:rPr lang="hr-HR" sz="2000" dirty="0">
                <a:solidFill>
                  <a:prstClr val="black"/>
                </a:solidFill>
              </a:rPr>
              <a:t>Prilagodba na tržištu već postojećeg proizvoda – kupci moraju uočiti razliku i prepoznati je</a:t>
            </a:r>
          </a:p>
          <a:p>
            <a:pPr>
              <a:defRPr/>
            </a:pPr>
            <a:r>
              <a:rPr lang="hr-HR" sz="2000" dirty="0">
                <a:solidFill>
                  <a:prstClr val="black"/>
                </a:solidFill>
              </a:rPr>
              <a:t>Ako razlika nije vidljiva – novčana ulaganja u promotivne aktivnosti</a:t>
            </a:r>
          </a:p>
          <a:p>
            <a:pPr>
              <a:defRPr/>
            </a:pPr>
            <a:r>
              <a:rPr lang="hr-HR" sz="2000" dirty="0">
                <a:solidFill>
                  <a:prstClr val="black"/>
                </a:solidFill>
              </a:rPr>
              <a:t>Novi proizvod – educirati i informirati ljude o njima, stvoriti potrebu da probaju (npr. nova hrana, voće)</a:t>
            </a:r>
          </a:p>
          <a:p>
            <a:endParaRPr lang="hr-HR" dirty="0"/>
          </a:p>
        </p:txBody>
      </p:sp>
      <p:pic>
        <p:nvPicPr>
          <p:cNvPr id="4" name="Slik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7719"/>
            <a:ext cx="2948655" cy="88028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lipsa 4"/>
          <p:cNvSpPr/>
          <p:nvPr/>
        </p:nvSpPr>
        <p:spPr>
          <a:xfrm>
            <a:off x="0" y="741335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-119388" y="741335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22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>
                <a:solidFill>
                  <a:srgbClr val="FF0000"/>
                </a:solidFill>
              </a:rPr>
              <a:t>Provjera ideje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589211" y="1678675"/>
            <a:ext cx="8465475" cy="51793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r-HR" sz="2000" b="1" dirty="0">
                <a:solidFill>
                  <a:srgbClr val="C00000"/>
                </a:solidFill>
              </a:rPr>
              <a:t>KONKURENCIJA</a:t>
            </a:r>
            <a:r>
              <a:rPr lang="hr-HR" sz="2000" b="1" dirty="0">
                <a:solidFill>
                  <a:prstClr val="black"/>
                </a:solidFill>
              </a:rPr>
              <a:t> </a:t>
            </a:r>
          </a:p>
          <a:p>
            <a:pPr>
              <a:buFontTx/>
              <a:buChar char="-"/>
              <a:defRPr/>
            </a:pPr>
            <a:r>
              <a:rPr lang="hr-HR" sz="2000" dirty="0">
                <a:solidFill>
                  <a:prstClr val="black"/>
                </a:solidFill>
              </a:rPr>
              <a:t>Svi imaju konkurenciju!!!!</a:t>
            </a:r>
          </a:p>
          <a:p>
            <a:pPr marL="0" indent="0">
              <a:buNone/>
              <a:defRPr/>
            </a:pPr>
            <a:endParaRPr lang="hr-HR" sz="2000" dirty="0">
              <a:solidFill>
                <a:prstClr val="black"/>
              </a:solidFill>
            </a:endParaRPr>
          </a:p>
          <a:p>
            <a:pPr>
              <a:buFontTx/>
              <a:buChar char="-"/>
              <a:defRPr/>
            </a:pPr>
            <a:r>
              <a:rPr lang="hr-HR" sz="2000" dirty="0">
                <a:solidFill>
                  <a:prstClr val="black"/>
                </a:solidFill>
              </a:rPr>
              <a:t>Prije pokretanja svakako analizirati konkurenciju; kolika je, što i kako rade </a:t>
            </a:r>
          </a:p>
          <a:p>
            <a:pPr>
              <a:buFontTx/>
              <a:buChar char="-"/>
              <a:defRPr/>
            </a:pPr>
            <a:r>
              <a:rPr lang="hr-HR" sz="2000" dirty="0">
                <a:solidFill>
                  <a:prstClr val="black"/>
                </a:solidFill>
              </a:rPr>
              <a:t>Analizirati njihove web stranice</a:t>
            </a:r>
          </a:p>
          <a:p>
            <a:pPr>
              <a:buFontTx/>
              <a:buChar char="-"/>
              <a:defRPr/>
            </a:pPr>
            <a:r>
              <a:rPr lang="hr-HR" sz="2000" dirty="0">
                <a:solidFill>
                  <a:prstClr val="black"/>
                </a:solidFill>
              </a:rPr>
              <a:t>Bitno je znati i koliko je poduzeća koja vam mogu biti dobavljači, distributeri, kupci (ako imate proizvod za poslovne subjekte)</a:t>
            </a:r>
          </a:p>
        </p:txBody>
      </p:sp>
      <p:pic>
        <p:nvPicPr>
          <p:cNvPr id="4" name="Slik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7719"/>
            <a:ext cx="2948655" cy="88028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lipsa 4"/>
          <p:cNvSpPr/>
          <p:nvPr/>
        </p:nvSpPr>
        <p:spPr>
          <a:xfrm>
            <a:off x="0" y="741335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-119388" y="741335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81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>
                <a:solidFill>
                  <a:srgbClr val="FF0000"/>
                </a:solidFill>
              </a:rPr>
              <a:t>Provjera ideje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592924" y="1905000"/>
            <a:ext cx="8465475" cy="51793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r-HR" sz="2000" b="1" dirty="0">
                <a:solidFill>
                  <a:srgbClr val="C00000"/>
                </a:solidFill>
              </a:rPr>
              <a:t>INDUSTRIJSKI TRENDOVI</a:t>
            </a:r>
          </a:p>
          <a:p>
            <a:pPr>
              <a:defRPr/>
            </a:pPr>
            <a:endParaRPr lang="hr-HR" sz="2000" dirty="0">
              <a:solidFill>
                <a:srgbClr val="C00000"/>
              </a:solidFill>
            </a:endParaRPr>
          </a:p>
          <a:p>
            <a:pPr marL="0" indent="0">
              <a:buNone/>
              <a:defRPr/>
            </a:pPr>
            <a:r>
              <a:rPr lang="hr-HR" sz="2000" dirty="0">
                <a:solidFill>
                  <a:prstClr val="black"/>
                </a:solidFill>
              </a:rPr>
              <a:t>- što se događa na razvijenim tržištima</a:t>
            </a:r>
          </a:p>
          <a:p>
            <a:pPr marL="0" indent="0">
              <a:buNone/>
              <a:defRPr/>
            </a:pPr>
            <a:r>
              <a:rPr lang="hr-HR" sz="2000" dirty="0">
                <a:solidFill>
                  <a:prstClr val="black"/>
                </a:solidFill>
              </a:rPr>
              <a:t>- moguće s dosta sigurnosti predvidjeti da će taj trend  doći i do nas</a:t>
            </a:r>
          </a:p>
          <a:p>
            <a:pPr>
              <a:buFontTx/>
              <a:buChar char="-"/>
              <a:defRPr/>
            </a:pPr>
            <a:r>
              <a:rPr lang="hr-HR" sz="2000" dirty="0">
                <a:solidFill>
                  <a:prstClr val="black"/>
                </a:solidFill>
              </a:rPr>
              <a:t>analiza trendova stranih tržišta – izvor i inspiracija za ideju na našem tržištu</a:t>
            </a:r>
          </a:p>
        </p:txBody>
      </p:sp>
      <p:pic>
        <p:nvPicPr>
          <p:cNvPr id="4" name="Slik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7719"/>
            <a:ext cx="2948655" cy="88028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lipsa 4"/>
          <p:cNvSpPr/>
          <p:nvPr/>
        </p:nvSpPr>
        <p:spPr>
          <a:xfrm>
            <a:off x="0" y="741335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-119388" y="741335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57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dirty="0">
                <a:solidFill>
                  <a:srgbClr val="FF0000"/>
                </a:solidFill>
                <a:latin typeface="Calibri"/>
              </a:rPr>
              <a:t>Morate imati konkurentsku prednost!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592924" y="1905000"/>
            <a:ext cx="8465475" cy="5179325"/>
          </a:xfrm>
        </p:spPr>
        <p:txBody>
          <a:bodyPr>
            <a:normAutofit/>
          </a:bodyPr>
          <a:lstStyle/>
          <a:p>
            <a:pPr marL="0" lvl="0" indent="0" algn="ctr" eaLnBrk="0" fontAlgn="base" hangingPunct="0">
              <a:spcAft>
                <a:spcPct val="0"/>
              </a:spcAft>
              <a:buNone/>
              <a:defRPr/>
            </a:pPr>
            <a:r>
              <a:rPr lang="hr-HR" sz="2200" b="1" dirty="0">
                <a:solidFill>
                  <a:prstClr val="black"/>
                </a:solidFill>
                <a:latin typeface="Calibri"/>
              </a:rPr>
              <a:t>Ono po čemu se razlikujete od drugih!</a:t>
            </a:r>
          </a:p>
          <a:p>
            <a:pPr marL="0" lvl="0" indent="0" algn="ctr" eaLnBrk="0" fontAlgn="base" hangingPunct="0">
              <a:spcAft>
                <a:spcPct val="0"/>
              </a:spcAft>
              <a:buNone/>
              <a:defRPr/>
            </a:pPr>
            <a:endParaRPr lang="hr-HR" sz="2000" dirty="0">
              <a:solidFill>
                <a:prstClr val="black"/>
              </a:solidFill>
              <a:latin typeface="Calibri"/>
            </a:endParaRPr>
          </a:p>
          <a:p>
            <a:pPr marL="0" lvl="0" indent="0" eaLnBrk="0" hangingPunct="0">
              <a:buNone/>
              <a:defRPr/>
            </a:pPr>
            <a:r>
              <a:rPr lang="hr-HR" sz="2000" dirty="0">
                <a:solidFill>
                  <a:prstClr val="black"/>
                </a:solidFill>
                <a:latin typeface="Calibri"/>
              </a:rPr>
              <a:t>Konkurentska prednost može značiti:</a:t>
            </a:r>
          </a:p>
          <a:p>
            <a:pPr marL="514350" lvl="0" indent="-514350" eaLnBrk="0" hangingPunct="0">
              <a:buFont typeface="Arial" panose="020B0604020202020204" pitchFamily="34" charset="0"/>
              <a:buAutoNum type="arabicPeriod"/>
              <a:defRPr/>
            </a:pPr>
            <a:r>
              <a:rPr lang="hr-HR" sz="2000" dirty="0">
                <a:solidFill>
                  <a:prstClr val="black"/>
                </a:solidFill>
                <a:latin typeface="Calibri"/>
              </a:rPr>
              <a:t>Pružanje nove usluge ili proizvodnja potpuno novog proizvoda (mikser za kuhanje na pari; tjestenina)</a:t>
            </a:r>
          </a:p>
          <a:p>
            <a:pPr marL="514350" lvl="0" indent="-514350" eaLnBrk="0" hangingPunct="0">
              <a:buFont typeface="Arial" panose="020B0604020202020204" pitchFamily="34" charset="0"/>
              <a:buAutoNum type="arabicPeriod"/>
              <a:defRPr/>
            </a:pPr>
            <a:r>
              <a:rPr lang="hr-HR" sz="2000" dirty="0">
                <a:solidFill>
                  <a:prstClr val="black"/>
                </a:solidFill>
                <a:latin typeface="Calibri"/>
              </a:rPr>
              <a:t>Nov način pružanja već poznate usluge ili nov način proizvodnje (servis bicikala; mobilni administrator)</a:t>
            </a:r>
          </a:p>
          <a:p>
            <a:pPr marL="514350" lvl="0" indent="-514350" eaLnBrk="0" hangingPunct="0">
              <a:buFont typeface="Arial" panose="020B0604020202020204" pitchFamily="34" charset="0"/>
              <a:buAutoNum type="arabicPeriod"/>
              <a:defRPr/>
            </a:pPr>
            <a:r>
              <a:rPr lang="hr-HR" sz="2000" dirty="0">
                <a:solidFill>
                  <a:prstClr val="black"/>
                </a:solidFill>
                <a:latin typeface="Calibri"/>
              </a:rPr>
              <a:t>Nov način organizacije poslovanja – niža cijena proizvoda/usluge (burek)</a:t>
            </a:r>
          </a:p>
          <a:p>
            <a:pPr marL="514350" lvl="0" indent="-514350" eaLnBrk="0" hangingPunct="0">
              <a:buFont typeface="Arial" panose="020B0604020202020204" pitchFamily="34" charset="0"/>
              <a:buAutoNum type="arabicPeriod"/>
              <a:defRPr/>
            </a:pPr>
            <a:r>
              <a:rPr lang="hr-HR" sz="2000" dirty="0">
                <a:solidFill>
                  <a:prstClr val="black"/>
                </a:solidFill>
                <a:latin typeface="Calibri"/>
              </a:rPr>
              <a:t>Novo tržište – geografski ili druga skupina kupaca (PVC stolarija)</a:t>
            </a:r>
          </a:p>
        </p:txBody>
      </p:sp>
      <p:pic>
        <p:nvPicPr>
          <p:cNvPr id="4" name="Slik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7719"/>
            <a:ext cx="2948655" cy="88028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lipsa 4"/>
          <p:cNvSpPr/>
          <p:nvPr/>
        </p:nvSpPr>
        <p:spPr>
          <a:xfrm>
            <a:off x="0" y="741335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-119388" y="741335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693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89211" y="678701"/>
            <a:ext cx="8911687" cy="1280890"/>
          </a:xfrm>
        </p:spPr>
        <p:txBody>
          <a:bodyPr>
            <a:normAutofit/>
          </a:bodyPr>
          <a:lstStyle/>
          <a:p>
            <a:pPr lvl="0" eaLnBrk="0" fontAlgn="base" hangingPunct="0">
              <a:spcAft>
                <a:spcPct val="0"/>
              </a:spcAft>
              <a:defRPr/>
            </a:pPr>
            <a:r>
              <a:rPr lang="hr-HR" altLang="sr-Latn-RS" dirty="0">
                <a:solidFill>
                  <a:srgbClr val="FF0000"/>
                </a:solidFill>
                <a:latin typeface="Calibri"/>
              </a:rPr>
              <a:t>Za uspješan poslovni poduhvat treba postojati usklađenost sljedeća 3 elemenata: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589211" y="2524837"/>
            <a:ext cx="8465475" cy="5820770"/>
          </a:xfrm>
        </p:spPr>
        <p:txBody>
          <a:bodyPr>
            <a:normAutofit/>
          </a:bodyPr>
          <a:lstStyle/>
          <a:p>
            <a:pPr marL="914400" lvl="1" indent="-514350" eaLnBrk="0" fontAlgn="base" hangingPunct="0">
              <a:spcAft>
                <a:spcPct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hr-HR" altLang="sr-Latn-RS" sz="2200" dirty="0">
                <a:solidFill>
                  <a:prstClr val="black"/>
                </a:solidFill>
                <a:latin typeface="Calibri"/>
              </a:rPr>
              <a:t>Poslovna prilika</a:t>
            </a:r>
          </a:p>
          <a:p>
            <a:pPr marL="914400" lvl="1" indent="-514350" eaLnBrk="0" fontAlgn="base" hangingPunct="0">
              <a:spcAft>
                <a:spcPct val="0"/>
              </a:spcAft>
              <a:buFont typeface="Arial" panose="020B0604020202020204" pitchFamily="34" charset="0"/>
              <a:buAutoNum type="arabicPeriod"/>
              <a:defRPr/>
            </a:pPr>
            <a:endParaRPr lang="hr-HR" altLang="sr-Latn-RS" sz="2200" dirty="0">
              <a:solidFill>
                <a:prstClr val="black"/>
              </a:solidFill>
              <a:latin typeface="Calibri"/>
            </a:endParaRPr>
          </a:p>
          <a:p>
            <a:pPr marL="914400" lvl="1" indent="-514350" eaLnBrk="0" fontAlgn="base" hangingPunct="0">
              <a:spcAft>
                <a:spcPct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hr-HR" altLang="sr-Latn-RS" sz="2200" dirty="0">
                <a:solidFill>
                  <a:prstClr val="black"/>
                </a:solidFill>
                <a:latin typeface="Calibri"/>
              </a:rPr>
              <a:t>Izvori – novčana sredstva, oprema, prostor</a:t>
            </a:r>
          </a:p>
          <a:p>
            <a:pPr marL="914400" lvl="1" indent="-514350" eaLnBrk="0" fontAlgn="base" hangingPunct="0">
              <a:spcAft>
                <a:spcPct val="0"/>
              </a:spcAft>
              <a:buFont typeface="Arial" panose="020B0604020202020204" pitchFamily="34" charset="0"/>
              <a:buAutoNum type="arabicPeriod"/>
              <a:defRPr/>
            </a:pPr>
            <a:endParaRPr lang="hr-HR" altLang="sr-Latn-RS" sz="2200" dirty="0">
              <a:solidFill>
                <a:prstClr val="black"/>
              </a:solidFill>
              <a:latin typeface="Calibri"/>
            </a:endParaRPr>
          </a:p>
          <a:p>
            <a:pPr marL="914400" lvl="1" indent="-514350" eaLnBrk="0" fontAlgn="base" hangingPunct="0">
              <a:spcAft>
                <a:spcPct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hr-HR" altLang="sr-Latn-RS" sz="2200" dirty="0">
                <a:solidFill>
                  <a:prstClr val="black"/>
                </a:solidFill>
                <a:latin typeface="Calibri"/>
              </a:rPr>
              <a:t>Poduzetnik – ključan za uspjeh!</a:t>
            </a:r>
          </a:p>
          <a:p>
            <a:endParaRPr lang="hr-HR" dirty="0"/>
          </a:p>
        </p:txBody>
      </p:sp>
      <p:pic>
        <p:nvPicPr>
          <p:cNvPr id="4" name="Slik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7719"/>
            <a:ext cx="2948655" cy="88028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lipsa 4"/>
          <p:cNvSpPr/>
          <p:nvPr/>
        </p:nvSpPr>
        <p:spPr>
          <a:xfrm>
            <a:off x="0" y="741335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-119388" y="741335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16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1264555"/>
            <a:ext cx="8915400" cy="4646667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70000"/>
              <a:buFontTx/>
              <a:buChar char="o"/>
            </a:pPr>
            <a:r>
              <a:rPr lang="hr-HR" sz="2400" dirty="0">
                <a:latin typeface="Calibri" panose="020F0502020204030204" pitchFamily="34" charset="0"/>
                <a:cs typeface="Arial" pitchFamily="34" charset="0"/>
              </a:rPr>
              <a:t>Financijski resursi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70000"/>
              <a:buFontTx/>
              <a:buChar char="o"/>
            </a:pPr>
            <a:endParaRPr lang="hr-HR" sz="2400" dirty="0">
              <a:latin typeface="Calibri" panose="020F0502020204030204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SzPct val="70000"/>
              <a:buFontTx/>
              <a:buChar char="o"/>
            </a:pPr>
            <a:r>
              <a:rPr lang="hr-HR" sz="2400" dirty="0">
                <a:latin typeface="Calibri" panose="020F0502020204030204" pitchFamily="34" charset="0"/>
                <a:cs typeface="Arial" pitchFamily="34" charset="0"/>
              </a:rPr>
              <a:t>Ljudi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70000"/>
              <a:buFontTx/>
              <a:buChar char="o"/>
            </a:pPr>
            <a:r>
              <a:rPr lang="hr-HR" sz="2400" dirty="0">
                <a:latin typeface="Calibri" panose="020F0502020204030204" pitchFamily="34" charset="0"/>
                <a:cs typeface="Arial" pitchFamily="34" charset="0"/>
              </a:rPr>
              <a:t>Oprema, prostor...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70000"/>
              <a:buFontTx/>
              <a:buChar char="o"/>
            </a:pPr>
            <a:endParaRPr lang="hr-HR" sz="2400" dirty="0">
              <a:solidFill>
                <a:schemeClr val="tx2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SzPct val="70000"/>
              <a:buFontTx/>
              <a:buChar char="o"/>
            </a:pPr>
            <a:r>
              <a:rPr lang="hr-HR" sz="2400" dirty="0">
                <a:latin typeface="Calibri" panose="020F0502020204030204" pitchFamily="34" charset="0"/>
                <a:cs typeface="Arial" pitchFamily="34" charset="0"/>
              </a:rPr>
              <a:t>Minimizirati i kontrolirati vs. maksimizirati i posjedovati 	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70000"/>
              <a:buFontTx/>
              <a:buChar char="o"/>
            </a:pPr>
            <a:endParaRPr lang="hr-HR" sz="2400" dirty="0">
              <a:latin typeface="Calibri" panose="020F0502020204030204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SzPct val="70000"/>
              <a:buFontTx/>
              <a:buChar char="o"/>
            </a:pPr>
            <a:r>
              <a:rPr lang="hr-HR" sz="2400" dirty="0">
                <a:latin typeface="Calibri" panose="020F0502020204030204" pitchFamily="34" charset="0"/>
                <a:cs typeface="Arial" pitchFamily="34" charset="0"/>
              </a:rPr>
              <a:t>“</a:t>
            </a:r>
            <a:r>
              <a:rPr lang="hr-HR" sz="2400" dirty="0" err="1">
                <a:latin typeface="Calibri" panose="020F0502020204030204" pitchFamily="34" charset="0"/>
                <a:cs typeface="Arial" pitchFamily="34" charset="0"/>
              </a:rPr>
              <a:t>Doing</a:t>
            </a:r>
            <a:r>
              <a:rPr lang="hr-HR" sz="2400" dirty="0">
                <a:latin typeface="Calibri" panose="020F0502020204030204" pitchFamily="34" charset="0"/>
                <a:cs typeface="Arial" pitchFamily="34" charset="0"/>
              </a:rPr>
              <a:t> more </a:t>
            </a:r>
            <a:r>
              <a:rPr lang="hr-HR" sz="2400" dirty="0" err="1">
                <a:latin typeface="Calibri" panose="020F0502020204030204" pitchFamily="34" charset="0"/>
                <a:cs typeface="Arial" pitchFamily="34" charset="0"/>
              </a:rPr>
              <a:t>with</a:t>
            </a:r>
            <a:r>
              <a:rPr lang="hr-HR" sz="2400" dirty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hr-HR" sz="2400" dirty="0" err="1">
                <a:latin typeface="Calibri" panose="020F0502020204030204" pitchFamily="34" charset="0"/>
                <a:cs typeface="Arial" pitchFamily="34" charset="0"/>
              </a:rPr>
              <a:t>less</a:t>
            </a:r>
            <a:r>
              <a:rPr lang="hr-HR" sz="2400" dirty="0">
                <a:latin typeface="Calibri" panose="020F0502020204030204" pitchFamily="34" charset="0"/>
                <a:cs typeface="Arial" pitchFamily="34" charset="0"/>
              </a:rPr>
              <a:t>!” 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70000"/>
            </a:pPr>
            <a:r>
              <a:rPr lang="hr-HR" sz="2400" dirty="0">
                <a:solidFill>
                  <a:schemeClr val="bg1"/>
                </a:solidFill>
                <a:latin typeface="Calibri" panose="020F0502020204030204" pitchFamily="34" charset="0"/>
                <a:cs typeface="Arial" pitchFamily="34" charset="0"/>
              </a:rPr>
              <a:t>	</a:t>
            </a:r>
            <a:r>
              <a:rPr lang="hr-HR" sz="2400" dirty="0">
                <a:solidFill>
                  <a:srgbClr val="C00000"/>
                </a:solidFill>
                <a:latin typeface="Calibri" panose="020F0502020204030204" pitchFamily="34" charset="0"/>
                <a:cs typeface="Arial" pitchFamily="34" charset="0"/>
              </a:rPr>
              <a:t>(jaka konkurentska prednost)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pic>
        <p:nvPicPr>
          <p:cNvPr id="4" name="Slik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7719"/>
            <a:ext cx="2948655" cy="88028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lipsa 4"/>
          <p:cNvSpPr/>
          <p:nvPr/>
        </p:nvSpPr>
        <p:spPr>
          <a:xfrm>
            <a:off x="0" y="741335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-119388" y="741335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923928" y="2233911"/>
            <a:ext cx="2009954" cy="35719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228184" y="2132856"/>
            <a:ext cx="21602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hr-HR" sz="2400" dirty="0">
                <a:latin typeface="Calibri" panose="020F0502020204030204" pitchFamily="34" charset="0"/>
                <a:cs typeface="Arial" pitchFamily="34" charset="0"/>
              </a:rPr>
              <a:t>Poslovni plan</a:t>
            </a:r>
            <a:endParaRPr lang="en-US" sz="2400" dirty="0"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9127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>
                <a:solidFill>
                  <a:srgbClr val="FF0000"/>
                </a:solidFill>
              </a:rPr>
              <a:t>Identificiranje i </a:t>
            </a:r>
            <a:br>
              <a:rPr lang="hr-HR" altLang="sr-Latn-RS" dirty="0">
                <a:solidFill>
                  <a:srgbClr val="FF0000"/>
                </a:solidFill>
              </a:rPr>
            </a:br>
            <a:r>
              <a:rPr lang="hr-HR" altLang="sr-Latn-RS" dirty="0">
                <a:solidFill>
                  <a:srgbClr val="FF0000"/>
                </a:solidFill>
              </a:rPr>
              <a:t>prepoznavanje ideja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2497540"/>
            <a:ext cx="8915400" cy="3413682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hr-HR" altLang="sr-Latn-RS" sz="2000" dirty="0"/>
              <a:t>Promatranje i praćenje trendova</a:t>
            </a:r>
          </a:p>
          <a:p>
            <a:pPr marL="457200" indent="-457200">
              <a:buFont typeface="+mj-lt"/>
              <a:buAutoNum type="arabicPeriod"/>
            </a:pPr>
            <a:endParaRPr lang="hr-HR" altLang="sr-Latn-RS" sz="2000" dirty="0"/>
          </a:p>
          <a:p>
            <a:pPr marL="514350" indent="-514350">
              <a:buFontTx/>
              <a:buAutoNum type="arabicPeriod"/>
            </a:pPr>
            <a:r>
              <a:rPr lang="hr-HR" altLang="sr-Latn-RS" sz="2000" dirty="0"/>
              <a:t>Rješavanje problema</a:t>
            </a:r>
          </a:p>
          <a:p>
            <a:pPr marL="457200" indent="-457200">
              <a:buFont typeface="+mj-lt"/>
              <a:buAutoNum type="arabicPeriod"/>
            </a:pPr>
            <a:endParaRPr lang="hr-HR" altLang="sr-Latn-RS" sz="2000" dirty="0"/>
          </a:p>
          <a:p>
            <a:pPr marL="514350" indent="-514350">
              <a:buFontTx/>
              <a:buAutoNum type="arabicPeriod"/>
            </a:pPr>
            <a:r>
              <a:rPr lang="hr-HR" altLang="sr-Latn-RS" sz="2000" dirty="0"/>
              <a:t>Pronalazak praznina na tržištu</a:t>
            </a:r>
          </a:p>
          <a:p>
            <a:pPr marL="0" indent="0">
              <a:buNone/>
            </a:pPr>
            <a:br>
              <a:rPr lang="hr-HR" dirty="0"/>
            </a:br>
            <a:endParaRPr lang="hr-HR" dirty="0"/>
          </a:p>
        </p:txBody>
      </p:sp>
      <p:pic>
        <p:nvPicPr>
          <p:cNvPr id="4" name="Slik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7719"/>
            <a:ext cx="2948655" cy="88028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lipsa 4"/>
          <p:cNvSpPr/>
          <p:nvPr/>
        </p:nvSpPr>
        <p:spPr>
          <a:xfrm>
            <a:off x="0" y="741335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-119388" y="741335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390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Promatranje i praćenje trendova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hr-HR" sz="2000" dirty="0"/>
              <a:t>Ekonomski trendovi</a:t>
            </a:r>
          </a:p>
          <a:p>
            <a:pPr>
              <a:defRPr/>
            </a:pPr>
            <a:r>
              <a:rPr lang="hr-HR" sz="2000" dirty="0"/>
              <a:t>Društveni trendovi</a:t>
            </a:r>
          </a:p>
          <a:p>
            <a:pPr>
              <a:defRPr/>
            </a:pPr>
            <a:r>
              <a:rPr lang="hr-HR" sz="2000" dirty="0"/>
              <a:t>Tehnološki trendovi</a:t>
            </a:r>
          </a:p>
          <a:p>
            <a:pPr>
              <a:defRPr/>
            </a:pPr>
            <a:r>
              <a:rPr lang="hr-HR" sz="2000" dirty="0"/>
              <a:t>Politička aktivnost i promjene zakonskih propisa</a:t>
            </a:r>
          </a:p>
          <a:p>
            <a:pPr marL="0" indent="0">
              <a:buNone/>
              <a:defRPr/>
            </a:pPr>
            <a:endParaRPr lang="hr-HR" sz="2000" dirty="0"/>
          </a:p>
          <a:p>
            <a:pPr marL="0" indent="0">
              <a:buNone/>
              <a:defRPr/>
            </a:pPr>
            <a:r>
              <a:rPr lang="hr-HR" sz="2000" dirty="0"/>
              <a:t>- međusobno povezani i treba ih promatrati kao jednu cjelinu prilikom generiranja</a:t>
            </a:r>
          </a:p>
          <a:p>
            <a:pPr marL="0" indent="0" fontAlgn="base">
              <a:buNone/>
            </a:pPr>
            <a:br>
              <a:rPr lang="hr-HR" sz="2000" dirty="0"/>
            </a:br>
            <a:endParaRPr lang="hr-HR" sz="2000" dirty="0"/>
          </a:p>
        </p:txBody>
      </p:sp>
      <p:pic>
        <p:nvPicPr>
          <p:cNvPr id="4" name="Slik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7719"/>
            <a:ext cx="2948655" cy="88028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lipsa 4"/>
          <p:cNvSpPr/>
          <p:nvPr/>
        </p:nvSpPr>
        <p:spPr>
          <a:xfrm>
            <a:off x="0" y="741335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-119388" y="741335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32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ipsa 7"/>
          <p:cNvSpPr/>
          <p:nvPr/>
        </p:nvSpPr>
        <p:spPr>
          <a:xfrm>
            <a:off x="0" y="741335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SADRŽAJ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183037" y="2320121"/>
            <a:ext cx="5145207" cy="39851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000" b="1" dirty="0"/>
              <a:t>1. MODUL:</a:t>
            </a:r>
          </a:p>
          <a:p>
            <a:r>
              <a:rPr lang="hr-HR" sz="2000" dirty="0"/>
              <a:t>Osnove uspješnog poslovanja – procjena poduzetničkih sposobnosti</a:t>
            </a:r>
          </a:p>
          <a:p>
            <a:endParaRPr lang="hr-HR" sz="2000" dirty="0"/>
          </a:p>
          <a:p>
            <a:pPr marL="0" indent="0">
              <a:buNone/>
            </a:pPr>
            <a:r>
              <a:rPr lang="hr-HR" sz="2000" b="1" dirty="0">
                <a:solidFill>
                  <a:srgbClr val="FF0000"/>
                </a:solidFill>
              </a:rPr>
              <a:t>2. MODUL :</a:t>
            </a:r>
          </a:p>
          <a:p>
            <a:r>
              <a:rPr lang="hr-HR" sz="2000" b="1" dirty="0">
                <a:solidFill>
                  <a:srgbClr val="FF0000"/>
                </a:solidFill>
              </a:rPr>
              <a:t>Razvijanje poslovne ideje</a:t>
            </a:r>
          </a:p>
        </p:txBody>
      </p:sp>
      <p:sp>
        <p:nvSpPr>
          <p:cNvPr id="5" name="Rezervirano mjesto sadržaja 2"/>
          <p:cNvSpPr>
            <a:spLocks noGrp="1"/>
          </p:cNvSpPr>
          <p:nvPr>
            <p:ph sz="half" idx="1"/>
          </p:nvPr>
        </p:nvSpPr>
        <p:spPr>
          <a:xfrm>
            <a:off x="7451074" y="2320121"/>
            <a:ext cx="4053538" cy="41762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b="1" dirty="0"/>
              <a:t>3</a:t>
            </a:r>
            <a:r>
              <a:rPr lang="hr-HR" sz="2000" b="1" dirty="0"/>
              <a:t>. MODUL :</a:t>
            </a:r>
          </a:p>
          <a:p>
            <a:r>
              <a:rPr lang="hr-HR" sz="2000" dirty="0"/>
              <a:t>Pristup na tržište rada</a:t>
            </a:r>
          </a:p>
          <a:p>
            <a:pPr marL="0" indent="0">
              <a:buNone/>
            </a:pPr>
            <a:r>
              <a:rPr lang="hr-HR" sz="2000" b="1" dirty="0"/>
              <a:t>4. MODUL :</a:t>
            </a:r>
          </a:p>
          <a:p>
            <a:r>
              <a:rPr lang="hr-HR" sz="2000" dirty="0"/>
              <a:t>Preuzimanje inicijative</a:t>
            </a:r>
          </a:p>
          <a:p>
            <a:pPr marL="0" indent="0">
              <a:buNone/>
            </a:pPr>
            <a:r>
              <a:rPr lang="hr-HR" sz="2000" b="1" dirty="0"/>
              <a:t>5. MODUL :</a:t>
            </a:r>
          </a:p>
          <a:p>
            <a:r>
              <a:rPr lang="hr-HR" sz="2000" dirty="0"/>
              <a:t>Izrada SWOT analize</a:t>
            </a:r>
          </a:p>
        </p:txBody>
      </p:sp>
      <p:pic>
        <p:nvPicPr>
          <p:cNvPr id="6" name="Slika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3929" y="5501640"/>
            <a:ext cx="3625215" cy="13563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Pravokutnik 6"/>
          <p:cNvSpPr/>
          <p:nvPr/>
        </p:nvSpPr>
        <p:spPr>
          <a:xfrm>
            <a:off x="-119388" y="741335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9777" y="324719"/>
            <a:ext cx="1512218" cy="188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2949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>
                <a:solidFill>
                  <a:srgbClr val="FF0000"/>
                </a:solidFill>
              </a:rPr>
              <a:t>Ekonomski trend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386618"/>
          </a:xfrm>
        </p:spPr>
        <p:txBody>
          <a:bodyPr>
            <a:normAutofit fontScale="25000" lnSpcReduction="20000"/>
          </a:bodyPr>
          <a:lstStyle/>
          <a:p>
            <a:pPr>
              <a:defRPr/>
            </a:pPr>
            <a:r>
              <a:rPr lang="hr-HR" sz="8000" dirty="0"/>
              <a:t>Privreda razvijenija / veća potrošnja / spremni kupiti ono što unaprjeđuje njihov život</a:t>
            </a:r>
          </a:p>
          <a:p>
            <a:pPr>
              <a:defRPr/>
            </a:pPr>
            <a:endParaRPr lang="hr-HR" sz="8000" dirty="0"/>
          </a:p>
          <a:p>
            <a:pPr>
              <a:defRPr/>
            </a:pPr>
            <a:r>
              <a:rPr lang="hr-HR" sz="8000" dirty="0"/>
              <a:t>Nerazvijena privreda / manja potrošnja / mogućnosti za početnička poduzeća koja bi potrošačima pomogla </a:t>
            </a:r>
            <a:r>
              <a:rPr lang="hr-HR" sz="8000" b="1" dirty="0"/>
              <a:t>uštediti novac </a:t>
            </a:r>
          </a:p>
          <a:p>
            <a:pPr>
              <a:defRPr/>
            </a:pPr>
            <a:endParaRPr lang="hr-HR" sz="8000" b="1" dirty="0"/>
          </a:p>
          <a:p>
            <a:pPr>
              <a:defRPr/>
            </a:pPr>
            <a:r>
              <a:rPr lang="hr-HR" sz="8000" dirty="0"/>
              <a:t>Crno jaje – ušteda (ekonomski trend), tehnološki – sve veća upotreba interneta</a:t>
            </a:r>
          </a:p>
          <a:p>
            <a:pPr>
              <a:defRPr/>
            </a:pPr>
            <a:endParaRPr lang="hr-HR" sz="8000" dirty="0"/>
          </a:p>
          <a:p>
            <a:pPr>
              <a:defRPr/>
            </a:pPr>
            <a:r>
              <a:rPr lang="hr-HR" sz="8000" dirty="0"/>
              <a:t>Poduzeća smanjuju svoje troškove</a:t>
            </a:r>
          </a:p>
          <a:p>
            <a:pPr>
              <a:defRPr/>
            </a:pPr>
            <a:endParaRPr lang="hr-HR" sz="8000" dirty="0"/>
          </a:p>
          <a:p>
            <a:pPr>
              <a:defRPr/>
            </a:pPr>
            <a:r>
              <a:rPr lang="hr-HR" sz="8000" dirty="0"/>
              <a:t>Područja koja treba izbjegavati – visoka cijena fosilnih goriva, izbjegavati djelatnosti koja se oslanja na njihovu upotrebu</a:t>
            </a:r>
          </a:p>
          <a:p>
            <a:pPr marL="0" indent="0" fontAlgn="base">
              <a:buNone/>
            </a:pPr>
            <a:br>
              <a:rPr lang="hr-HR" dirty="0"/>
            </a:br>
            <a:endParaRPr lang="hr-HR" dirty="0"/>
          </a:p>
        </p:txBody>
      </p:sp>
      <p:pic>
        <p:nvPicPr>
          <p:cNvPr id="4" name="Slik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7719"/>
            <a:ext cx="2948655" cy="88028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lipsa 4"/>
          <p:cNvSpPr/>
          <p:nvPr/>
        </p:nvSpPr>
        <p:spPr>
          <a:xfrm>
            <a:off x="0" y="741335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-119388" y="741335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298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>
                <a:solidFill>
                  <a:srgbClr val="FF0000"/>
                </a:solidFill>
              </a:rPr>
              <a:t>Društveni trendovi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2006221"/>
            <a:ext cx="8915400" cy="4312691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hr-HR" altLang="sr-Latn-RS" sz="2200" dirty="0"/>
              <a:t>„</a:t>
            </a:r>
            <a:r>
              <a:rPr lang="hr-HR" altLang="sr-Latn-RS" sz="2200" dirty="0" err="1"/>
              <a:t>baby</a:t>
            </a:r>
            <a:r>
              <a:rPr lang="hr-HR" altLang="sr-Latn-RS" sz="2200" dirty="0"/>
              <a:t> </a:t>
            </a:r>
            <a:r>
              <a:rPr lang="hr-HR" altLang="sr-Latn-RS" sz="2200" dirty="0" err="1"/>
              <a:t>boomers</a:t>
            </a:r>
            <a:r>
              <a:rPr lang="hr-HR" altLang="sr-Latn-RS" sz="2200" dirty="0"/>
              <a:t>” (rođeni od 1945.-1964.), u mirovini, potreba za njegom i smještajem</a:t>
            </a:r>
          </a:p>
          <a:p>
            <a:pPr>
              <a:buFontTx/>
              <a:buChar char="-"/>
            </a:pPr>
            <a:endParaRPr lang="hr-HR" altLang="sr-Latn-RS" sz="2200" dirty="0"/>
          </a:p>
          <a:p>
            <a:pPr>
              <a:buFontTx/>
              <a:buChar char="-"/>
            </a:pPr>
            <a:r>
              <a:rPr lang="hr-HR" altLang="sr-Latn-RS" sz="2200" dirty="0"/>
              <a:t>Povećan interes za zdravu hranu i prirodne proizvode, zdravlje općenito – ekološka proizvodnja</a:t>
            </a:r>
          </a:p>
          <a:p>
            <a:pPr>
              <a:buFontTx/>
              <a:buChar char="-"/>
            </a:pPr>
            <a:endParaRPr lang="hr-HR" altLang="sr-Latn-RS" sz="2200" dirty="0"/>
          </a:p>
          <a:p>
            <a:pPr>
              <a:buFontTx/>
              <a:buChar char="-"/>
            </a:pPr>
            <a:r>
              <a:rPr lang="hr-HR" altLang="sr-Latn-RS" sz="2200" dirty="0"/>
              <a:t>Alternativni oblici energije – npr. toplinske pumpe, solarna energija</a:t>
            </a:r>
          </a:p>
          <a:p>
            <a:pPr>
              <a:buFontTx/>
              <a:buChar char="-"/>
            </a:pPr>
            <a:endParaRPr lang="hr-HR" altLang="sr-Latn-RS" sz="2200" dirty="0"/>
          </a:p>
          <a:p>
            <a:pPr>
              <a:buFontTx/>
              <a:buChar char="-"/>
            </a:pPr>
            <a:r>
              <a:rPr lang="hr-HR" altLang="sr-Latn-RS" sz="2200" dirty="0"/>
              <a:t>Globalizacija poslovanja (hladno prešano suncokretovo ulje, HALAL certifikat, izvoz u muslimanske zemlje)</a:t>
            </a:r>
          </a:p>
          <a:p>
            <a:pPr marL="0" indent="0" fontAlgn="base">
              <a:buNone/>
            </a:pPr>
            <a:br>
              <a:rPr lang="hr-HR" dirty="0"/>
            </a:br>
            <a:endParaRPr lang="hr-HR" dirty="0"/>
          </a:p>
        </p:txBody>
      </p:sp>
      <p:pic>
        <p:nvPicPr>
          <p:cNvPr id="4" name="Slik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7719"/>
            <a:ext cx="2948655" cy="88028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lipsa 4"/>
          <p:cNvSpPr/>
          <p:nvPr/>
        </p:nvSpPr>
        <p:spPr>
          <a:xfrm>
            <a:off x="0" y="741335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-119388" y="741335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61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>
                <a:solidFill>
                  <a:srgbClr val="FF0000"/>
                </a:solidFill>
              </a:rPr>
              <a:t>Tehnološki trendovi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834871" y="1637732"/>
            <a:ext cx="8915400" cy="4219734"/>
          </a:xfrm>
        </p:spPr>
        <p:txBody>
          <a:bodyPr>
            <a:noAutofit/>
          </a:bodyPr>
          <a:lstStyle/>
          <a:p>
            <a:r>
              <a:rPr lang="hr-HR" altLang="sr-Latn-RS" sz="1900" dirty="0"/>
              <a:t>Tehnologija nije ključna za prepoznavanje prilika, ključno je prepoznati na koji način se tehnologija može koristiti u svrhu zadovoljavanja potreba</a:t>
            </a:r>
          </a:p>
          <a:p>
            <a:endParaRPr lang="hr-HR" altLang="sr-Latn-RS" sz="1900" dirty="0"/>
          </a:p>
          <a:p>
            <a:r>
              <a:rPr lang="hr-HR" altLang="sr-Latn-RS" sz="1900" dirty="0"/>
              <a:t>Mobitel – nastanak motiviran potrebom za što većom mobilnošću</a:t>
            </a:r>
          </a:p>
          <a:p>
            <a:endParaRPr lang="hr-HR" altLang="sr-Latn-RS" sz="1900" dirty="0"/>
          </a:p>
          <a:p>
            <a:r>
              <a:rPr lang="hr-HR" altLang="sr-Latn-RS" sz="1900" dirty="0"/>
              <a:t>Web trgovine – nedostatak vremena</a:t>
            </a:r>
          </a:p>
          <a:p>
            <a:endParaRPr lang="hr-HR" altLang="sr-Latn-RS" sz="1900" dirty="0"/>
          </a:p>
          <a:p>
            <a:r>
              <a:rPr lang="hr-HR" altLang="sr-Latn-RS" sz="1900" dirty="0"/>
              <a:t>Internet bankarstvo</a:t>
            </a:r>
          </a:p>
          <a:p>
            <a:endParaRPr lang="hr-HR" altLang="sr-Latn-RS" sz="1900" dirty="0"/>
          </a:p>
          <a:p>
            <a:r>
              <a:rPr lang="hr-HR" altLang="sr-Latn-RS" sz="1900" dirty="0"/>
              <a:t>Online rezervacije – </a:t>
            </a:r>
            <a:r>
              <a:rPr lang="hr-HR" altLang="sr-Latn-RS" sz="1900" dirty="0" err="1"/>
              <a:t>avio</a:t>
            </a:r>
            <a:r>
              <a:rPr lang="hr-HR" altLang="sr-Latn-RS" sz="1900" dirty="0"/>
              <a:t>-karte, smještaj, restorani</a:t>
            </a:r>
          </a:p>
          <a:p>
            <a:endParaRPr lang="hr-HR" altLang="sr-Latn-RS" sz="1900" dirty="0"/>
          </a:p>
          <a:p>
            <a:r>
              <a:rPr lang="hr-HR" altLang="sr-Latn-RS" sz="1900" dirty="0"/>
              <a:t>aplikacije</a:t>
            </a:r>
          </a:p>
          <a:p>
            <a:pPr marL="0" indent="0" fontAlgn="base">
              <a:buNone/>
            </a:pPr>
            <a:br>
              <a:rPr lang="hr-HR" sz="2000" dirty="0"/>
            </a:br>
            <a:endParaRPr lang="hr-HR" sz="2000" dirty="0"/>
          </a:p>
        </p:txBody>
      </p:sp>
      <p:pic>
        <p:nvPicPr>
          <p:cNvPr id="4" name="Slik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7719"/>
            <a:ext cx="2948655" cy="88028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lipsa 4"/>
          <p:cNvSpPr/>
          <p:nvPr/>
        </p:nvSpPr>
        <p:spPr>
          <a:xfrm>
            <a:off x="0" y="741335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-119388" y="741335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198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>
                <a:solidFill>
                  <a:srgbClr val="FF0000"/>
                </a:solidFill>
              </a:rPr>
              <a:t>Politička aktivnost </a:t>
            </a:r>
            <a:br>
              <a:rPr lang="hr-HR" altLang="sr-Latn-RS" dirty="0">
                <a:solidFill>
                  <a:srgbClr val="FF0000"/>
                </a:solidFill>
              </a:rPr>
            </a:br>
            <a:r>
              <a:rPr lang="hr-HR" altLang="sr-Latn-RS" dirty="0">
                <a:solidFill>
                  <a:srgbClr val="FF0000"/>
                </a:solidFill>
              </a:rPr>
              <a:t>i promjena zakonskih propisa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2347414"/>
            <a:ext cx="8915400" cy="3753135"/>
          </a:xfrm>
        </p:spPr>
        <p:txBody>
          <a:bodyPr>
            <a:normAutofit lnSpcReduction="10000"/>
          </a:bodyPr>
          <a:lstStyle/>
          <a:p>
            <a:r>
              <a:rPr lang="hr-HR" altLang="sr-Latn-RS" sz="2000" dirty="0"/>
              <a:t>Novi zakoni stvaraju prilike –  npr. servisi za čišćenje, zaštita na radu, zabrana pušenja (proizvođači/distributeri ventilacijskih sustava), obveza uvođenja HACCP certifikata za sve subjekte koji rade s hranom – prilika za konzultante, odlaganje otpada, legalizacija, energetski certifikati…..</a:t>
            </a:r>
          </a:p>
          <a:p>
            <a:endParaRPr lang="hr-HR" altLang="sr-Latn-RS" sz="2000" dirty="0"/>
          </a:p>
          <a:p>
            <a:r>
              <a:rPr lang="hr-HR" altLang="sr-Latn-RS" sz="2000" dirty="0"/>
              <a:t>Globalna politička nestabilnost i prijetnja od terorizma – veća pozornost na sigurnost, novi proizvodi i usluge za zaštitu osobe i imovine</a:t>
            </a:r>
          </a:p>
          <a:p>
            <a:pPr marL="0" indent="0" fontAlgn="base">
              <a:buNone/>
            </a:pPr>
            <a:br>
              <a:rPr lang="hr-HR" dirty="0"/>
            </a:br>
            <a:endParaRPr lang="hr-HR" dirty="0"/>
          </a:p>
        </p:txBody>
      </p:sp>
      <p:pic>
        <p:nvPicPr>
          <p:cNvPr id="4" name="Slik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7719"/>
            <a:ext cx="2948655" cy="88028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lipsa 4"/>
          <p:cNvSpPr/>
          <p:nvPr/>
        </p:nvSpPr>
        <p:spPr>
          <a:xfrm>
            <a:off x="0" y="741335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-119388" y="741335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138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>
                <a:solidFill>
                  <a:srgbClr val="FF0000"/>
                </a:solidFill>
              </a:rPr>
              <a:t>Rješavanje problema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  <a:defRPr/>
            </a:pPr>
            <a:r>
              <a:rPr lang="hr-HR" sz="2400" dirty="0"/>
              <a:t>uočavanje problema i pronalazak načina za njihovo rješavanje</a:t>
            </a:r>
          </a:p>
          <a:p>
            <a:pPr marL="0" indent="0">
              <a:buNone/>
              <a:defRPr/>
            </a:pPr>
            <a:endParaRPr lang="hr-HR" dirty="0"/>
          </a:p>
          <a:p>
            <a:pPr marL="0" indent="0">
              <a:buNone/>
              <a:defRPr/>
            </a:pPr>
            <a:r>
              <a:rPr lang="hr-HR" dirty="0"/>
              <a:t>„</a:t>
            </a:r>
            <a:r>
              <a:rPr lang="hr-HR" i="1" dirty="0"/>
              <a:t>Tragajte za problemima. Ljudi se žale kako im je teško spavati tokom noći, riješiti se nereda u svojim domovima, pronaći prihvatljivi turistički aranžman, saznati porijeklo svoje obitelji, riješiti se vrtnog korova i slično.” </a:t>
            </a:r>
          </a:p>
          <a:p>
            <a:pPr marL="0" indent="0" algn="r">
              <a:buNone/>
              <a:defRPr/>
            </a:pPr>
            <a:r>
              <a:rPr lang="hr-HR" sz="1200" i="1" dirty="0"/>
              <a:t>Philip </a:t>
            </a:r>
            <a:r>
              <a:rPr lang="hr-HR" sz="1200" i="1" dirty="0" err="1"/>
              <a:t>Kotler</a:t>
            </a:r>
            <a:endParaRPr lang="hr-HR" sz="1200" i="1" dirty="0"/>
          </a:p>
          <a:p>
            <a:pPr marL="0" indent="0">
              <a:buNone/>
              <a:defRPr/>
            </a:pPr>
            <a:endParaRPr lang="hr-HR" sz="1600" i="1" dirty="0"/>
          </a:p>
          <a:p>
            <a:pPr marL="0" indent="0">
              <a:buNone/>
              <a:defRPr/>
            </a:pPr>
            <a:r>
              <a:rPr lang="hr-HR" sz="2000" i="1" dirty="0"/>
              <a:t>„Svaki problem je briljantno prerušena prilika”</a:t>
            </a:r>
          </a:p>
          <a:p>
            <a:pPr marL="0" indent="0">
              <a:buNone/>
              <a:defRPr/>
            </a:pPr>
            <a:endParaRPr lang="hr-HR" sz="1600" i="1" dirty="0"/>
          </a:p>
          <a:p>
            <a:pPr marL="0" indent="0" algn="r">
              <a:buNone/>
              <a:defRPr/>
            </a:pPr>
            <a:r>
              <a:rPr lang="hr-HR" sz="1200" i="1" dirty="0"/>
              <a:t>John </a:t>
            </a:r>
            <a:r>
              <a:rPr lang="hr-HR" sz="1200" i="1" dirty="0" err="1"/>
              <a:t>Gardner</a:t>
            </a:r>
            <a:endParaRPr lang="hr-HR" sz="1200" i="1" dirty="0"/>
          </a:p>
        </p:txBody>
      </p:sp>
      <p:pic>
        <p:nvPicPr>
          <p:cNvPr id="4" name="Slik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7719"/>
            <a:ext cx="2948655" cy="88028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lipsa 4"/>
          <p:cNvSpPr/>
          <p:nvPr/>
        </p:nvSpPr>
        <p:spPr>
          <a:xfrm>
            <a:off x="0" y="741335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-119388" y="741335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8083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>
                <a:solidFill>
                  <a:srgbClr val="FF0000"/>
                </a:solidFill>
              </a:rPr>
              <a:t>Rješavanje problema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92925" y="1904999"/>
            <a:ext cx="8915400" cy="43320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hr-HR" altLang="sr-Latn-RS" sz="2000" dirty="0"/>
          </a:p>
          <a:p>
            <a:r>
              <a:rPr lang="hr-HR" altLang="sr-Latn-RS" sz="2000" dirty="0"/>
              <a:t>Mobiteli za starije osobe</a:t>
            </a:r>
          </a:p>
          <a:p>
            <a:endParaRPr lang="hr-HR" altLang="sr-Latn-RS" sz="2000" dirty="0"/>
          </a:p>
          <a:p>
            <a:r>
              <a:rPr lang="hr-HR" altLang="sr-Latn-RS" sz="2000" dirty="0"/>
              <a:t>Stariji i bolesni – usluge u njihovom domu (kuhanje, pediker, frizer, druženje); održavanje okućnica</a:t>
            </a:r>
          </a:p>
          <a:p>
            <a:endParaRPr lang="hr-HR" altLang="sr-Latn-RS" sz="2000" dirty="0"/>
          </a:p>
          <a:p>
            <a:r>
              <a:rPr lang="hr-HR" altLang="sr-Latn-RS" sz="2000" dirty="0"/>
              <a:t>Dostava</a:t>
            </a:r>
          </a:p>
          <a:p>
            <a:endParaRPr lang="hr-HR" altLang="sr-Latn-RS" sz="2000" dirty="0"/>
          </a:p>
          <a:p>
            <a:r>
              <a:rPr lang="hr-HR" altLang="sr-Latn-RS" sz="2000" dirty="0"/>
              <a:t>Majstori, dovoz plinskih boca, održavanje grobova………….</a:t>
            </a:r>
          </a:p>
          <a:p>
            <a:pPr marL="0" indent="0" fontAlgn="base">
              <a:buNone/>
            </a:pPr>
            <a:br>
              <a:rPr lang="hr-HR" dirty="0"/>
            </a:br>
            <a:endParaRPr lang="hr-HR" dirty="0"/>
          </a:p>
        </p:txBody>
      </p:sp>
      <p:pic>
        <p:nvPicPr>
          <p:cNvPr id="4" name="Slik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7719"/>
            <a:ext cx="2948655" cy="88028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lipsa 4"/>
          <p:cNvSpPr/>
          <p:nvPr/>
        </p:nvSpPr>
        <p:spPr>
          <a:xfrm>
            <a:off x="0" y="741335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-119388" y="741335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8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>
                <a:solidFill>
                  <a:srgbClr val="FF0000"/>
                </a:solidFill>
              </a:rPr>
              <a:t>Pronalazak praznina na tržištu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0215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altLang="sr-Latn-RS" sz="2200" dirty="0"/>
              <a:t>Tržište čije potrebe nisu zadovoljene</a:t>
            </a:r>
          </a:p>
          <a:p>
            <a:endParaRPr lang="hr-HR" altLang="sr-Latn-RS" sz="2200" dirty="0"/>
          </a:p>
          <a:p>
            <a:r>
              <a:rPr lang="hr-HR" altLang="sr-Latn-RS" sz="2200" dirty="0"/>
              <a:t>specijalizirane trgovine – XXL veličina odjeće (trend – stanovništvo sve deblje)</a:t>
            </a:r>
          </a:p>
          <a:p>
            <a:endParaRPr lang="hr-HR" altLang="sr-Latn-RS" sz="2200" dirty="0"/>
          </a:p>
          <a:p>
            <a:r>
              <a:rPr lang="hr-HR" altLang="sr-Latn-RS" sz="2200" dirty="0"/>
              <a:t>didaktičke igračke za djecu, ekološke igračke</a:t>
            </a:r>
          </a:p>
          <a:p>
            <a:endParaRPr lang="hr-HR" altLang="sr-Latn-RS" sz="2200" dirty="0"/>
          </a:p>
          <a:p>
            <a:r>
              <a:rPr lang="hr-HR" altLang="sr-Latn-RS" sz="2200" dirty="0"/>
              <a:t>restorani koji nude brzu, ali zdravu hranu</a:t>
            </a:r>
          </a:p>
          <a:p>
            <a:pPr>
              <a:lnSpc>
                <a:spcPct val="90000"/>
              </a:lnSpc>
            </a:pPr>
            <a:endParaRPr lang="hr-HR" altLang="sr-Latn-RS" sz="1800" dirty="0"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br>
              <a:rPr lang="hr-HR" dirty="0"/>
            </a:br>
            <a:endParaRPr lang="hr-HR" dirty="0"/>
          </a:p>
        </p:txBody>
      </p:sp>
      <p:pic>
        <p:nvPicPr>
          <p:cNvPr id="4" name="Slik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7719"/>
            <a:ext cx="2948655" cy="88028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lipsa 4"/>
          <p:cNvSpPr/>
          <p:nvPr/>
        </p:nvSpPr>
        <p:spPr>
          <a:xfrm>
            <a:off x="0" y="741335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-119388" y="741335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58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Vaš opis poslovne ideje </a:t>
            </a:r>
            <a:br>
              <a:rPr lang="hr-HR" dirty="0">
                <a:solidFill>
                  <a:srgbClr val="FF0000"/>
                </a:solidFill>
              </a:rPr>
            </a:br>
            <a:r>
              <a:rPr lang="hr-HR" dirty="0">
                <a:solidFill>
                  <a:srgbClr val="FF0000"/>
                </a:solidFill>
              </a:rPr>
              <a:t>treba odgovoriti na pitanja: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92925" y="2279176"/>
            <a:ext cx="8915400" cy="4578824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hr-HR" sz="2200" dirty="0">
                <a:solidFill>
                  <a:srgbClr val="C00000"/>
                </a:solidFill>
                <a:latin typeface="Calibri" panose="020F0502020204030204" pitchFamily="34" charset="0"/>
              </a:rPr>
              <a:t>Što</a:t>
            </a:r>
            <a:r>
              <a:rPr lang="hr-HR" sz="2200" dirty="0">
                <a:latin typeface="Calibri" panose="020F0502020204030204" pitchFamily="34" charset="0"/>
              </a:rPr>
              <a:t> ćete prodavati (koje proizvode ili usluge)?</a:t>
            </a:r>
          </a:p>
          <a:p>
            <a:endParaRPr lang="hr-HR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200" dirty="0">
                <a:solidFill>
                  <a:srgbClr val="C00000"/>
                </a:solidFill>
                <a:latin typeface="Calibri" panose="020F0502020204030204" pitchFamily="34" charset="0"/>
              </a:rPr>
              <a:t>Tko</a:t>
            </a:r>
            <a:r>
              <a:rPr lang="hr-HR" sz="2200" dirty="0">
                <a:latin typeface="Calibri" panose="020F0502020204030204" pitchFamily="34" charset="0"/>
              </a:rPr>
              <a:t> će kupovati vaše proizvode ili usluge?</a:t>
            </a:r>
          </a:p>
          <a:p>
            <a:endParaRPr lang="hr-HR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200" dirty="0">
                <a:solidFill>
                  <a:srgbClr val="C00000"/>
                </a:solidFill>
                <a:latin typeface="Calibri" panose="020F0502020204030204" pitchFamily="34" charset="0"/>
              </a:rPr>
              <a:t>Zašto</a:t>
            </a:r>
            <a:r>
              <a:rPr lang="hr-HR" sz="2200" dirty="0">
                <a:latin typeface="Calibri" panose="020F0502020204030204" pitchFamily="34" charset="0"/>
              </a:rPr>
              <a:t> će kupci kupovati vaše proizvode ili usluge?</a:t>
            </a:r>
          </a:p>
          <a:p>
            <a:endParaRPr lang="hr-HR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200" dirty="0">
                <a:solidFill>
                  <a:srgbClr val="C00000"/>
                </a:solidFill>
                <a:latin typeface="Calibri" panose="020F0502020204030204" pitchFamily="34" charset="0"/>
              </a:rPr>
              <a:t>Kako</a:t>
            </a:r>
            <a:r>
              <a:rPr lang="hr-HR" sz="2200" dirty="0">
                <a:latin typeface="Calibri" panose="020F0502020204030204" pitchFamily="34" charset="0"/>
              </a:rPr>
              <a:t> ćete  prodavati svoje proizvode ili usluge?</a:t>
            </a:r>
          </a:p>
          <a:p>
            <a:pPr marL="0" indent="0" fontAlgn="base">
              <a:buNone/>
            </a:pPr>
            <a:br>
              <a:rPr lang="hr-HR" dirty="0"/>
            </a:br>
            <a:endParaRPr lang="hr-HR" dirty="0"/>
          </a:p>
        </p:txBody>
      </p:sp>
      <p:pic>
        <p:nvPicPr>
          <p:cNvPr id="4" name="Slik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7719"/>
            <a:ext cx="2948655" cy="88028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lipsa 4"/>
          <p:cNvSpPr/>
          <p:nvPr/>
        </p:nvSpPr>
        <p:spPr>
          <a:xfrm>
            <a:off x="0" y="741335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-119388" y="741335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46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r-HR" dirty="0">
                <a:solidFill>
                  <a:srgbClr val="FF0000"/>
                </a:solidFill>
              </a:rPr>
              <a:t>Zadatak </a:t>
            </a:r>
            <a:br>
              <a:rPr lang="hr-HR" dirty="0">
                <a:solidFill>
                  <a:srgbClr val="FF0000"/>
                </a:solidFill>
              </a:rPr>
            </a:br>
            <a:r>
              <a:rPr lang="hr-HR" dirty="0">
                <a:solidFill>
                  <a:srgbClr val="FF0000"/>
                </a:solidFill>
              </a:rPr>
              <a:t> Smjernice za generiranje poslovne ideje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Slik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3929" y="5501640"/>
            <a:ext cx="3625215" cy="13563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lipsa 4"/>
          <p:cNvSpPr/>
          <p:nvPr/>
        </p:nvSpPr>
        <p:spPr>
          <a:xfrm>
            <a:off x="17089" y="3253514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-105741" y="3265940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5520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Proces pokretanja poslovnog poduhvata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92925" y="2529110"/>
            <a:ext cx="8915400" cy="432889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r-HR" sz="2000" dirty="0"/>
              <a:t>Nimalo laka i jednostavna odluka</a:t>
            </a:r>
          </a:p>
          <a:p>
            <a:pPr>
              <a:buFontTx/>
              <a:buChar char="-"/>
            </a:pPr>
            <a:endParaRPr lang="hr-HR" sz="2000" dirty="0"/>
          </a:p>
          <a:p>
            <a:pPr>
              <a:buFontTx/>
              <a:buChar char="-"/>
            </a:pPr>
            <a:r>
              <a:rPr lang="hr-HR" sz="2000" dirty="0"/>
              <a:t>Preuzimanje velike odgovornosti</a:t>
            </a:r>
          </a:p>
          <a:p>
            <a:pPr>
              <a:buFontTx/>
              <a:buChar char="-"/>
            </a:pPr>
            <a:endParaRPr lang="hr-HR" sz="2000" dirty="0"/>
          </a:p>
          <a:p>
            <a:pPr>
              <a:buFontTx/>
              <a:buChar char="-"/>
            </a:pPr>
            <a:r>
              <a:rPr lang="hr-HR" sz="2000" dirty="0"/>
              <a:t>Interni fokus kontrole  </a:t>
            </a:r>
          </a:p>
          <a:p>
            <a:pPr marL="0" indent="0" algn="ctr">
              <a:buNone/>
            </a:pPr>
            <a:r>
              <a:rPr lang="hr-HR" sz="2000" dirty="0"/>
              <a:t> </a:t>
            </a:r>
            <a:r>
              <a:rPr lang="hr-HR" sz="2000" b="1" dirty="0"/>
              <a:t>za sve što se događa odgovorni ste vi sami</a:t>
            </a:r>
          </a:p>
          <a:p>
            <a:pPr>
              <a:buFontTx/>
              <a:buChar char="-"/>
            </a:pPr>
            <a:endParaRPr lang="hr-HR" sz="2000" dirty="0"/>
          </a:p>
        </p:txBody>
      </p:sp>
      <p:pic>
        <p:nvPicPr>
          <p:cNvPr id="4" name="Slik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3345" y="0"/>
            <a:ext cx="2948655" cy="88028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lipsa 4"/>
          <p:cNvSpPr/>
          <p:nvPr/>
        </p:nvSpPr>
        <p:spPr>
          <a:xfrm>
            <a:off x="0" y="741335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-119388" y="741335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505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MODUL 2: RAZVIJANJE POSLOVNE IDEJE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589212" y="3527550"/>
            <a:ext cx="8915399" cy="860400"/>
          </a:xfrm>
        </p:spPr>
        <p:txBody>
          <a:bodyPr>
            <a:normAutofit/>
          </a:bodyPr>
          <a:lstStyle/>
          <a:p>
            <a:endParaRPr lang="hr-HR" sz="3200" b="1" dirty="0"/>
          </a:p>
        </p:txBody>
      </p:sp>
      <p:pic>
        <p:nvPicPr>
          <p:cNvPr id="4" name="Slik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3929" y="5501640"/>
            <a:ext cx="3625215" cy="13563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lipsa 4"/>
          <p:cNvSpPr/>
          <p:nvPr/>
        </p:nvSpPr>
        <p:spPr>
          <a:xfrm>
            <a:off x="3441" y="3253514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-119389" y="3265940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1243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Proces pokretanja poslovnog poduhvata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92925" y="2197290"/>
            <a:ext cx="8915400" cy="466071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hr-HR" sz="2000" dirty="0"/>
          </a:p>
          <a:p>
            <a:pPr marL="514350" indent="-514350">
              <a:buAutoNum type="arabicPeriod"/>
            </a:pPr>
            <a:r>
              <a:rPr lang="hr-HR" sz="2000" dirty="0">
                <a:solidFill>
                  <a:srgbClr val="C00000"/>
                </a:solidFill>
              </a:rPr>
              <a:t>Odluka da želite pokrenuti vlastiti posao </a:t>
            </a:r>
            <a:r>
              <a:rPr lang="hr-HR" sz="2000" dirty="0"/>
              <a:t>– mora biti vaša i samo vaša, snosite odgovornost za nju</a:t>
            </a:r>
          </a:p>
          <a:p>
            <a:pPr marL="514350" indent="-514350">
              <a:buAutoNum type="arabicPeriod"/>
            </a:pPr>
            <a:endParaRPr lang="hr-HR" sz="2000" dirty="0"/>
          </a:p>
          <a:p>
            <a:pPr marL="514350" indent="-514350">
              <a:buAutoNum type="arabicPeriod"/>
            </a:pPr>
            <a:r>
              <a:rPr lang="hr-HR" sz="2000" dirty="0">
                <a:solidFill>
                  <a:srgbClr val="C00000"/>
                </a:solidFill>
              </a:rPr>
              <a:t>Osvijestiti si imate li karakteristike/osobine koje poduzetnik mora imati </a:t>
            </a:r>
            <a:r>
              <a:rPr lang="hr-HR" sz="2000" dirty="0"/>
              <a:t>– budite što objektivniji</a:t>
            </a:r>
          </a:p>
          <a:p>
            <a:pPr marL="514350" indent="-514350">
              <a:buAutoNum type="arabicPeriod"/>
            </a:pPr>
            <a:endParaRPr lang="hr-HR" sz="2000" dirty="0"/>
          </a:p>
          <a:p>
            <a:pPr marL="514350" indent="-514350">
              <a:buAutoNum type="arabicPeriod"/>
            </a:pPr>
            <a:r>
              <a:rPr lang="hr-HR" sz="2000" dirty="0">
                <a:solidFill>
                  <a:srgbClr val="C00000"/>
                </a:solidFill>
              </a:rPr>
              <a:t>Definirati poslovnu ideju </a:t>
            </a:r>
            <a:r>
              <a:rPr lang="hr-HR" sz="2000" dirty="0"/>
              <a:t>– hobi, prethodno radno iskustvo, što znate raditi, za čim postoji potreba na tržištu (rješavanje problema, praznina na tržištu, trendovi, zakonska regulativa)</a:t>
            </a:r>
            <a:endParaRPr lang="en-US" sz="2000" dirty="0"/>
          </a:p>
        </p:txBody>
      </p:sp>
      <p:pic>
        <p:nvPicPr>
          <p:cNvPr id="4" name="Slik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3345" y="0"/>
            <a:ext cx="2948655" cy="88028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lipsa 4"/>
          <p:cNvSpPr/>
          <p:nvPr/>
        </p:nvSpPr>
        <p:spPr>
          <a:xfrm>
            <a:off x="0" y="741335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-119388" y="741335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40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C00000"/>
                </a:solidFill>
              </a:rPr>
              <a:t>Proces pokretanja poslovnog poduhvata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92925" y="1905000"/>
            <a:ext cx="8915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hr-HR" sz="2000" dirty="0">
                <a:solidFill>
                  <a:srgbClr val="C00000"/>
                </a:solidFill>
              </a:rPr>
              <a:t>4. Procijeniti radi li se o poslovnoj prilici </a:t>
            </a:r>
            <a:r>
              <a:rPr lang="hr-HR" sz="2000" dirty="0"/>
              <a:t>– postoje li kupci za proizvod/uslugu (istraživanje tržišta)</a:t>
            </a:r>
          </a:p>
          <a:p>
            <a:pPr marL="0" indent="0">
              <a:buNone/>
            </a:pPr>
            <a:endParaRPr lang="hr-HR" sz="2000" dirty="0"/>
          </a:p>
          <a:p>
            <a:pPr marL="0" indent="0">
              <a:buNone/>
            </a:pPr>
            <a:r>
              <a:rPr lang="hr-HR" sz="2000" dirty="0">
                <a:solidFill>
                  <a:srgbClr val="C00000"/>
                </a:solidFill>
              </a:rPr>
              <a:t>5.</a:t>
            </a:r>
            <a:r>
              <a:rPr lang="hr-HR" sz="2000" dirty="0"/>
              <a:t> </a:t>
            </a:r>
            <a:r>
              <a:rPr lang="hr-HR" sz="2000" dirty="0">
                <a:solidFill>
                  <a:srgbClr val="C00000"/>
                </a:solidFill>
              </a:rPr>
              <a:t>Informirati se o svemu što je bitno za pokretanje </a:t>
            </a:r>
            <a:r>
              <a:rPr lang="hr-HR" sz="2000" dirty="0"/>
              <a:t>– uložiti više vremena u pripremu nego u samo pokretanje; informirati se o zakonima, uvjetima obavljanja djelatnosti, troškovima</a:t>
            </a:r>
          </a:p>
          <a:p>
            <a:pPr marL="0" indent="0">
              <a:buNone/>
            </a:pPr>
            <a:r>
              <a:rPr lang="hr-HR" sz="2000" dirty="0"/>
              <a:t>- u ovoj fazi vam mogu pomoći poduzetničke potporne institucije, postojeći poduzetnici, odličan izvor informacija poduzetnici koji su propali</a:t>
            </a:r>
          </a:p>
        </p:txBody>
      </p:sp>
      <p:pic>
        <p:nvPicPr>
          <p:cNvPr id="4" name="Slik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7719"/>
            <a:ext cx="2948655" cy="88028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lipsa 4"/>
          <p:cNvSpPr/>
          <p:nvPr/>
        </p:nvSpPr>
        <p:spPr>
          <a:xfrm>
            <a:off x="0" y="741335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-119388" y="741335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12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C00000"/>
                </a:solidFill>
              </a:rPr>
              <a:t>Proces pokretanja poslovnog poduhvata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92925" y="1905000"/>
            <a:ext cx="8915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>
                <a:solidFill>
                  <a:srgbClr val="C00000"/>
                </a:solidFill>
              </a:rPr>
              <a:t>6. Razraditi ideju/priliku </a:t>
            </a:r>
            <a:r>
              <a:rPr lang="hr-HR" dirty="0"/>
              <a:t>– što ćete proizvoditi, tko će kupovati, zašto će kupovati baš od vas, kako ćete doći do kupaca</a:t>
            </a:r>
          </a:p>
          <a:p>
            <a:pPr>
              <a:buFontTx/>
              <a:buChar char="-"/>
            </a:pPr>
            <a:r>
              <a:rPr lang="hr-HR" dirty="0"/>
              <a:t>Znate li to raditi?</a:t>
            </a:r>
          </a:p>
          <a:p>
            <a:pPr>
              <a:buFontTx/>
              <a:buChar char="-"/>
            </a:pPr>
            <a:r>
              <a:rPr lang="hr-HR" dirty="0"/>
              <a:t>Koliki će vam biti troškovi?</a:t>
            </a:r>
          </a:p>
          <a:p>
            <a:pPr>
              <a:buFontTx/>
              <a:buChar char="-"/>
            </a:pPr>
            <a:r>
              <a:rPr lang="hr-HR" dirty="0"/>
              <a:t>Trebate li nekoga zaposliti?</a:t>
            </a:r>
          </a:p>
          <a:p>
            <a:pPr>
              <a:buFontTx/>
              <a:buChar char="-"/>
            </a:pPr>
            <a:r>
              <a:rPr lang="hr-HR" dirty="0"/>
              <a:t>Tko vam može pomoći?</a:t>
            </a:r>
          </a:p>
          <a:p>
            <a:pPr>
              <a:buFontTx/>
              <a:buChar char="-"/>
            </a:pPr>
            <a:r>
              <a:rPr lang="hr-HR" dirty="0"/>
              <a:t>Trebate li prostor? Opremu?</a:t>
            </a:r>
          </a:p>
          <a:p>
            <a:pPr>
              <a:buFontTx/>
              <a:buChar char="-"/>
            </a:pPr>
            <a:r>
              <a:rPr lang="hr-HR" dirty="0"/>
              <a:t>Na koji način ćete doći do kupaca? Promocija? Direktna prodaja? Prodaja putem interneta?</a:t>
            </a:r>
          </a:p>
          <a:p>
            <a:pPr>
              <a:buFontTx/>
              <a:buChar char="-"/>
            </a:pPr>
            <a:endParaRPr lang="hr-HR" dirty="0"/>
          </a:p>
          <a:p>
            <a:pPr marL="0" indent="0">
              <a:buNone/>
            </a:pPr>
            <a:r>
              <a:rPr lang="hr-HR" dirty="0">
                <a:solidFill>
                  <a:srgbClr val="C00000"/>
                </a:solidFill>
              </a:rPr>
              <a:t>7. Izraditi poslovni plan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Slik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7719"/>
            <a:ext cx="2948655" cy="88028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lipsa 4"/>
          <p:cNvSpPr/>
          <p:nvPr/>
        </p:nvSpPr>
        <p:spPr>
          <a:xfrm>
            <a:off x="0" y="741335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-119388" y="741335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7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1. Razrada ideje - primjer sendvič bara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2115403"/>
            <a:ext cx="8915400" cy="3971497"/>
          </a:xfrm>
        </p:spPr>
        <p:txBody>
          <a:bodyPr/>
          <a:lstStyle/>
          <a:p>
            <a:r>
              <a:rPr lang="hr-HR" dirty="0"/>
              <a:t>Što želim raditi?</a:t>
            </a:r>
          </a:p>
          <a:p>
            <a:r>
              <a:rPr lang="hr-HR" dirty="0"/>
              <a:t>Kakvu ću vrstu sendviča prodavati?</a:t>
            </a:r>
          </a:p>
          <a:p>
            <a:r>
              <a:rPr lang="hr-HR" dirty="0"/>
              <a:t>Koje ću potrebe kupaca nastojati zadovoljiti?</a:t>
            </a:r>
          </a:p>
          <a:p>
            <a:r>
              <a:rPr lang="hr-HR" dirty="0"/>
              <a:t>Na koje kupce računam?</a:t>
            </a:r>
          </a:p>
          <a:p>
            <a:r>
              <a:rPr lang="hr-HR" dirty="0"/>
              <a:t>Imam li konkurenciju u blizini?</a:t>
            </a:r>
          </a:p>
          <a:p>
            <a:r>
              <a:rPr lang="hr-HR" dirty="0"/>
              <a:t>Kako ću biti bolji (drugačiji) od konkurencije?</a:t>
            </a:r>
          </a:p>
          <a:p>
            <a:r>
              <a:rPr lang="hr-HR" dirty="0"/>
              <a:t>Koja će biti cijena sendviča? Mogu li si kupci to priuštiti i koliko često?</a:t>
            </a:r>
          </a:p>
          <a:p>
            <a:r>
              <a:rPr lang="hr-HR" dirty="0"/>
              <a:t>Na koliko kupaca računam? Kako ću se promovirati? Trebam li posebne dozvole? Kako ću registrirati posao?</a:t>
            </a:r>
          </a:p>
        </p:txBody>
      </p:sp>
      <p:pic>
        <p:nvPicPr>
          <p:cNvPr id="4" name="Slik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7719"/>
            <a:ext cx="2948655" cy="88028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lipsa 4"/>
          <p:cNvSpPr/>
          <p:nvPr/>
        </p:nvSpPr>
        <p:spPr>
          <a:xfrm>
            <a:off x="0" y="741335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-119388" y="741335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61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2. Razrada ideje - primjer sendvič bara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000" dirty="0"/>
              <a:t>Zašto se upuštam u posao?</a:t>
            </a:r>
          </a:p>
          <a:p>
            <a:r>
              <a:rPr lang="hr-HR" sz="2000" dirty="0"/>
              <a:t>Zašto želim pokrenuti privatni posao?</a:t>
            </a:r>
          </a:p>
          <a:p>
            <a:r>
              <a:rPr lang="hr-HR" sz="2000" dirty="0"/>
              <a:t>Želim li to stvarno napraviti?</a:t>
            </a:r>
          </a:p>
          <a:p>
            <a:r>
              <a:rPr lang="hr-HR" sz="2000" dirty="0"/>
              <a:t>Što želim raditi za 5 godina, gdje se vidim?</a:t>
            </a:r>
          </a:p>
          <a:p>
            <a:r>
              <a:rPr lang="hr-HR" sz="2000" dirty="0"/>
              <a:t>Želim li raditi sam/a ili s članovima obitelji?</a:t>
            </a:r>
          </a:p>
          <a:p>
            <a:r>
              <a:rPr lang="hr-HR" sz="2000" dirty="0"/>
              <a:t>Jesam li svjesna promjene u životu i treba li mi to?</a:t>
            </a:r>
          </a:p>
          <a:p>
            <a:r>
              <a:rPr lang="hr-HR" sz="2000" dirty="0"/>
              <a:t>Što sam sve poduzela do sada kako bi realizirala ideju?</a:t>
            </a:r>
          </a:p>
          <a:p>
            <a:r>
              <a:rPr lang="hr-HR" sz="2000" dirty="0"/>
              <a:t>Jesam li spremna svoje prihode / ušteđevinu uložiti u posao?</a:t>
            </a:r>
          </a:p>
          <a:p>
            <a:r>
              <a:rPr lang="hr-HR" sz="2000" dirty="0"/>
              <a:t>Imam li neki drugi izbor</a:t>
            </a:r>
            <a:r>
              <a:rPr lang="hr-HR" dirty="0"/>
              <a:t>?</a:t>
            </a:r>
          </a:p>
        </p:txBody>
      </p:sp>
      <p:pic>
        <p:nvPicPr>
          <p:cNvPr id="4" name="Slik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7719"/>
            <a:ext cx="2948655" cy="88028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lipsa 4"/>
          <p:cNvSpPr/>
          <p:nvPr/>
        </p:nvSpPr>
        <p:spPr>
          <a:xfrm>
            <a:off x="0" y="741335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-119388" y="741335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332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3. Razrada ideje - primjer sendvič bara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Imam li znanja i vještine koja su potrebna?</a:t>
            </a:r>
          </a:p>
          <a:p>
            <a:r>
              <a:rPr lang="hr-HR" dirty="0"/>
              <a:t>Imam li ikakvog iskustva s radom u sendvič baru?</a:t>
            </a:r>
          </a:p>
          <a:p>
            <a:r>
              <a:rPr lang="hr-HR" dirty="0"/>
              <a:t>Znam li raditi razne vrste sendviča?</a:t>
            </a:r>
          </a:p>
          <a:p>
            <a:r>
              <a:rPr lang="hr-HR" dirty="0"/>
              <a:t>Imam li formalne kvalifikacije?</a:t>
            </a:r>
          </a:p>
          <a:p>
            <a:r>
              <a:rPr lang="hr-HR" dirty="0"/>
              <a:t>Znam li planirati svoje poslove?</a:t>
            </a:r>
          </a:p>
          <a:p>
            <a:r>
              <a:rPr lang="hr-HR" dirty="0"/>
              <a:t>Mogu li rješavati probleme?</a:t>
            </a:r>
          </a:p>
          <a:p>
            <a:r>
              <a:rPr lang="hr-HR" dirty="0"/>
              <a:t>Osjećam li dobro kada radim sama ili radije radim u timu?</a:t>
            </a:r>
          </a:p>
          <a:p>
            <a:r>
              <a:rPr lang="hr-HR" dirty="0"/>
              <a:t>Jesam li odgovorna?</a:t>
            </a:r>
          </a:p>
          <a:p>
            <a:r>
              <a:rPr lang="hr-HR" dirty="0"/>
              <a:t>Znam li komunicirati s različitim tipovima ljudi ili preferiram komunikaciju samo s onima koji su mi simpatični i dragi?</a:t>
            </a:r>
          </a:p>
        </p:txBody>
      </p:sp>
      <p:pic>
        <p:nvPicPr>
          <p:cNvPr id="4" name="Slik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7719"/>
            <a:ext cx="2948655" cy="88028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lipsa 4"/>
          <p:cNvSpPr/>
          <p:nvPr/>
        </p:nvSpPr>
        <p:spPr>
          <a:xfrm>
            <a:off x="0" y="741335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-119388" y="741335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2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4. Razrada ideje - primjer sendvič bara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1692321"/>
            <a:ext cx="8915400" cy="4640239"/>
          </a:xfrm>
        </p:spPr>
        <p:txBody>
          <a:bodyPr>
            <a:normAutofit lnSpcReduction="10000"/>
          </a:bodyPr>
          <a:lstStyle/>
          <a:p>
            <a:r>
              <a:rPr lang="hr-HR" dirty="0"/>
              <a:t>Što sve treba da pokrenem posao?</a:t>
            </a:r>
          </a:p>
          <a:p>
            <a:r>
              <a:rPr lang="hr-HR" dirty="0"/>
              <a:t>U kojem će se prostoru raditi sendviči?</a:t>
            </a:r>
          </a:p>
          <a:p>
            <a:r>
              <a:rPr lang="hr-HR" dirty="0"/>
              <a:t>Trebam li kupiti ili unajmiti prostor?</a:t>
            </a:r>
          </a:p>
          <a:p>
            <a:r>
              <a:rPr lang="hr-HR" dirty="0"/>
              <a:t>Treba li nekoga zaposliti u baru? Ako da, koga, s kakvim znanjima i koliko zaposlenih je potrebno?</a:t>
            </a:r>
          </a:p>
          <a:p>
            <a:r>
              <a:rPr lang="hr-HR" dirty="0"/>
              <a:t>Trebam li prijevozno sredstvo?</a:t>
            </a:r>
          </a:p>
          <a:p>
            <a:r>
              <a:rPr lang="hr-HR" dirty="0"/>
              <a:t>Što je potrebno za opremanje prostora i nabavu sredstava za rad?</a:t>
            </a:r>
          </a:p>
          <a:p>
            <a:r>
              <a:rPr lang="hr-HR" dirty="0"/>
              <a:t>Jesam li sastavio listu dobavljača za redovan posao?</a:t>
            </a:r>
          </a:p>
          <a:p>
            <a:r>
              <a:rPr lang="hr-HR" dirty="0"/>
              <a:t>Mogu li očekivati pomoć od obitelji i kakvu?</a:t>
            </a:r>
          </a:p>
          <a:p>
            <a:r>
              <a:rPr lang="hr-HR" dirty="0"/>
              <a:t>Jesam li točno izračunala cijenu svih resursa koje trebam nabaviti?</a:t>
            </a:r>
          </a:p>
          <a:p>
            <a:r>
              <a:rPr lang="hr-HR" dirty="0"/>
              <a:t>Znam li koja je cijena potrebna kako bi pokrila troškove?</a:t>
            </a:r>
          </a:p>
          <a:p>
            <a:r>
              <a:rPr lang="hr-HR" dirty="0"/>
              <a:t>Od koga ću posuditi novac za početak posla?</a:t>
            </a:r>
          </a:p>
        </p:txBody>
      </p:sp>
      <p:pic>
        <p:nvPicPr>
          <p:cNvPr id="4" name="Slik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7719"/>
            <a:ext cx="2948655" cy="88028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lipsa 4"/>
          <p:cNvSpPr/>
          <p:nvPr/>
        </p:nvSpPr>
        <p:spPr>
          <a:xfrm>
            <a:off x="0" y="741335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-119388" y="741335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66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sz="2200" dirty="0"/>
          </a:p>
          <a:p>
            <a:pPr marL="0" indent="0" algn="ctr">
              <a:buNone/>
            </a:pPr>
            <a:r>
              <a:rPr lang="hr-HR" sz="2200" b="1" dirty="0"/>
              <a:t>Hvala na pažnji!</a:t>
            </a:r>
          </a:p>
          <a:p>
            <a:pPr marL="0" indent="0" algn="ctr">
              <a:buNone/>
            </a:pPr>
            <a:endParaRPr lang="hr-HR" sz="2200" dirty="0"/>
          </a:p>
          <a:p>
            <a:pPr marL="0" indent="0" algn="ctr">
              <a:buNone/>
            </a:pPr>
            <a:r>
              <a:rPr lang="hr-HR" sz="2200" dirty="0"/>
              <a:t>uprava.terra12@gmail.com</a:t>
            </a:r>
            <a:endParaRPr lang="hr-HR" dirty="0"/>
          </a:p>
        </p:txBody>
      </p:sp>
      <p:pic>
        <p:nvPicPr>
          <p:cNvPr id="4" name="Slika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7719"/>
            <a:ext cx="2948655" cy="88028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lipsa 4"/>
          <p:cNvSpPr/>
          <p:nvPr/>
        </p:nvSpPr>
        <p:spPr>
          <a:xfrm>
            <a:off x="0" y="741335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-119388" y="741335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632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Uspješan posao počinje od </a:t>
            </a:r>
            <a:br>
              <a:rPr lang="hr-HR" dirty="0">
                <a:solidFill>
                  <a:srgbClr val="FF0000"/>
                </a:solidFill>
              </a:rPr>
            </a:br>
            <a:r>
              <a:rPr lang="hr-HR" dirty="0">
                <a:solidFill>
                  <a:srgbClr val="FF0000"/>
                </a:solidFill>
              </a:rPr>
              <a:t>dobre poslovne ideje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589211" y="2156346"/>
            <a:ext cx="8465475" cy="3754876"/>
          </a:xfrm>
        </p:spPr>
        <p:txBody>
          <a:bodyPr>
            <a:noAutofit/>
          </a:bodyPr>
          <a:lstStyle/>
          <a:p>
            <a:pPr lvl="0" eaLnBrk="0" fontAlgn="base" hangingPunct="0">
              <a:spcAft>
                <a:spcPct val="0"/>
              </a:spcAft>
              <a:buNone/>
              <a:defRPr/>
            </a:pPr>
            <a:r>
              <a:rPr lang="hr-HR" altLang="sr-Latn-RS" sz="2000" b="1" dirty="0">
                <a:solidFill>
                  <a:prstClr val="black"/>
                </a:solidFill>
                <a:latin typeface="Calibri"/>
              </a:rPr>
              <a:t>Ideja:</a:t>
            </a:r>
          </a:p>
          <a:p>
            <a:pPr lvl="0" eaLnBrk="0" fontAlgn="base" hangingPunct="0">
              <a:spcAft>
                <a:spcPct val="0"/>
              </a:spcAft>
              <a:buNone/>
              <a:defRPr/>
            </a:pPr>
            <a:r>
              <a:rPr lang="hr-HR" altLang="sr-Latn-RS" sz="2000" b="1" dirty="0">
                <a:solidFill>
                  <a:prstClr val="black"/>
                </a:solidFill>
                <a:latin typeface="Calibri"/>
              </a:rPr>
              <a:t>- </a:t>
            </a:r>
            <a:r>
              <a:rPr lang="hr-HR" altLang="sr-Latn-RS" sz="2000" dirty="0">
                <a:solidFill>
                  <a:prstClr val="black"/>
                </a:solidFill>
                <a:latin typeface="Calibri"/>
              </a:rPr>
              <a:t>misao, zamisao o nečemu</a:t>
            </a:r>
          </a:p>
          <a:p>
            <a:pPr lvl="0" eaLnBrk="0" fontAlgn="base" hangingPunct="0">
              <a:spcAft>
                <a:spcPct val="0"/>
              </a:spcAft>
              <a:buNone/>
              <a:defRPr/>
            </a:pPr>
            <a:r>
              <a:rPr lang="hr-HR" altLang="sr-Latn-RS" sz="2000" dirty="0">
                <a:solidFill>
                  <a:prstClr val="black"/>
                </a:solidFill>
                <a:latin typeface="Calibri"/>
              </a:rPr>
              <a:t>- prvi korak svakog poduzetničkog poduhvata</a:t>
            </a:r>
          </a:p>
          <a:p>
            <a:pPr lvl="0" eaLnBrk="0" fontAlgn="base" hangingPunct="0">
              <a:spcAft>
                <a:spcPct val="0"/>
              </a:spcAft>
              <a:buNone/>
              <a:defRPr/>
            </a:pPr>
            <a:r>
              <a:rPr lang="hr-HR" altLang="sr-Latn-RS" sz="2000" dirty="0">
                <a:solidFill>
                  <a:prstClr val="black"/>
                </a:solidFill>
                <a:latin typeface="Calibri"/>
              </a:rPr>
              <a:t>- nije pokazatelj niti jamac uspjeha</a:t>
            </a:r>
          </a:p>
          <a:p>
            <a:pPr lvl="0" algn="ctr" eaLnBrk="0" fontAlgn="base" hangingPunct="0">
              <a:spcAft>
                <a:spcPct val="0"/>
              </a:spcAft>
              <a:buNone/>
              <a:defRPr/>
            </a:pPr>
            <a:r>
              <a:rPr lang="hr-HR" altLang="sr-Latn-RS" sz="2000" b="1" i="1" dirty="0">
                <a:solidFill>
                  <a:prstClr val="black"/>
                </a:solidFill>
                <a:latin typeface="Calibri"/>
              </a:rPr>
              <a:t>Poslovna ideja nužno mora biti inovativna?</a:t>
            </a:r>
          </a:p>
          <a:p>
            <a:pPr lvl="0" algn="ctr" eaLnBrk="0" fontAlgn="base" hangingPunct="0">
              <a:spcAft>
                <a:spcPct val="0"/>
              </a:spcAft>
              <a:buNone/>
              <a:defRPr/>
            </a:pPr>
            <a:r>
              <a:rPr lang="hr-HR" altLang="sr-Latn-RS" sz="2000" dirty="0">
                <a:solidFill>
                  <a:prstClr val="black"/>
                </a:solidFill>
                <a:latin typeface="Calibri"/>
              </a:rPr>
              <a:t>(IKEA, </a:t>
            </a:r>
            <a:r>
              <a:rPr lang="hr-HR" altLang="sr-Latn-RS" sz="2000" dirty="0" err="1">
                <a:solidFill>
                  <a:prstClr val="black"/>
                </a:solidFill>
                <a:latin typeface="Calibri"/>
              </a:rPr>
              <a:t>McDonalds</a:t>
            </a:r>
            <a:r>
              <a:rPr lang="hr-HR" altLang="sr-Latn-RS" sz="2000" dirty="0">
                <a:solidFill>
                  <a:prstClr val="black"/>
                </a:solidFill>
                <a:latin typeface="Calibri"/>
              </a:rPr>
              <a:t>)</a:t>
            </a:r>
          </a:p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r>
              <a:rPr lang="hr-HR" altLang="sr-Latn-RS" sz="2000" dirty="0">
                <a:solidFill>
                  <a:prstClr val="black"/>
                </a:solidFill>
                <a:latin typeface="Calibri"/>
              </a:rPr>
              <a:t>-većina ideja zasnovana na prilagodbi, starih, iskušanih i</a:t>
            </a:r>
          </a:p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r>
              <a:rPr lang="hr-HR" sz="2000" dirty="0">
                <a:solidFill>
                  <a:prstClr val="black"/>
                </a:solidFill>
                <a:latin typeface="Calibri"/>
              </a:rPr>
              <a:t> provjerenih ideja</a:t>
            </a:r>
          </a:p>
          <a:p>
            <a:pPr marL="0" indent="0" algn="ctr">
              <a:buNone/>
            </a:pPr>
            <a:r>
              <a:rPr lang="hr-HR" sz="2000" dirty="0"/>
              <a:t> 		</a:t>
            </a:r>
            <a:r>
              <a:rPr lang="hr-HR" sz="2000" b="1" dirty="0"/>
              <a:t>IDEJA = PRILIKA ?    </a:t>
            </a:r>
          </a:p>
        </p:txBody>
      </p:sp>
      <p:pic>
        <p:nvPicPr>
          <p:cNvPr id="6" name="Slika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7719"/>
            <a:ext cx="2948655" cy="88028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lipsa 4"/>
          <p:cNvSpPr/>
          <p:nvPr/>
        </p:nvSpPr>
        <p:spPr>
          <a:xfrm>
            <a:off x="0" y="741335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-119388" y="741335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353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Karakteristike dobre</a:t>
            </a:r>
            <a:br>
              <a:rPr lang="hr-HR" dirty="0">
                <a:solidFill>
                  <a:srgbClr val="FF0000"/>
                </a:solidFill>
              </a:rPr>
            </a:br>
            <a:r>
              <a:rPr lang="hr-HR" dirty="0">
                <a:solidFill>
                  <a:srgbClr val="FF0000"/>
                </a:solidFill>
              </a:rPr>
              <a:t>poslovne ideje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589211" y="2265528"/>
            <a:ext cx="8465475" cy="4592472"/>
          </a:xfrm>
        </p:spPr>
        <p:txBody>
          <a:bodyPr>
            <a:normAutofit/>
          </a:bodyPr>
          <a:lstStyle/>
          <a:p>
            <a:r>
              <a:rPr lang="hr-HR" sz="2000" dirty="0"/>
              <a:t>povezuje vaše interese i vještine </a:t>
            </a:r>
          </a:p>
          <a:p>
            <a:r>
              <a:rPr lang="hr-HR" sz="2000" dirty="0"/>
              <a:t>podrazumijeva uporabu znanja ili vještina u kojima ste iskusni ili koje možete vrlo brzo svladati</a:t>
            </a:r>
          </a:p>
          <a:p>
            <a:r>
              <a:rPr lang="hr-HR" sz="2000" dirty="0"/>
              <a:t>zahtijevaju financijska sredstva koja možete relativno brzo priskrbiti</a:t>
            </a:r>
          </a:p>
          <a:p>
            <a:r>
              <a:rPr lang="hr-HR" sz="2000" dirty="0"/>
              <a:t>ne zahtijevaju zapošljavanje većeg broja djelatnika u prvoj godini poslovanja</a:t>
            </a:r>
          </a:p>
          <a:p>
            <a:r>
              <a:rPr lang="hr-HR" sz="2000" dirty="0"/>
              <a:t>usmjerene su na ciljno tržište s kojim vam je zadovoljstvo poslovati</a:t>
            </a:r>
            <a:endParaRPr lang="en-US" sz="2000" dirty="0"/>
          </a:p>
        </p:txBody>
      </p:sp>
      <p:pic>
        <p:nvPicPr>
          <p:cNvPr id="5" name="Slika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7719"/>
            <a:ext cx="2948655" cy="88028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Elipsa 5"/>
          <p:cNvSpPr/>
          <p:nvPr/>
        </p:nvSpPr>
        <p:spPr>
          <a:xfrm>
            <a:off x="0" y="741335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-119388" y="741335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216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Elementi koji razlikuju ideju od poslovne prilike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589211" y="2197290"/>
            <a:ext cx="8465475" cy="4660710"/>
          </a:xfrm>
        </p:spPr>
        <p:txBody>
          <a:bodyPr>
            <a:normAutofit/>
          </a:bodyPr>
          <a:lstStyle/>
          <a:p>
            <a:r>
              <a:rPr lang="hr-HR" sz="2000" dirty="0"/>
              <a:t>Atraktivnost – privlači određeni broj kupaca</a:t>
            </a:r>
          </a:p>
          <a:p>
            <a:endParaRPr lang="hr-HR" sz="2000" dirty="0"/>
          </a:p>
          <a:p>
            <a:r>
              <a:rPr lang="hr-HR" sz="2000" dirty="0"/>
              <a:t>Pravo vrijeme – događa se u pravo vrijeme, postoji potražnja</a:t>
            </a:r>
          </a:p>
          <a:p>
            <a:endParaRPr lang="hr-HR" sz="2000" dirty="0"/>
          </a:p>
          <a:p>
            <a:r>
              <a:rPr lang="hr-HR" sz="2000" dirty="0"/>
              <a:t>Dodaje vrijednost kupcu – za koju je spreman platiti</a:t>
            </a:r>
          </a:p>
          <a:p>
            <a:endParaRPr lang="hr-HR" sz="2000" dirty="0"/>
          </a:p>
          <a:p>
            <a:r>
              <a:rPr lang="hr-HR" sz="2000" dirty="0"/>
              <a:t>Postojanje tržišta (potencijal rasta i mogućnost naplate)</a:t>
            </a:r>
          </a:p>
        </p:txBody>
      </p:sp>
      <p:pic>
        <p:nvPicPr>
          <p:cNvPr id="4" name="Slika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7719"/>
            <a:ext cx="2948655" cy="88028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lipsa 4"/>
          <p:cNvSpPr/>
          <p:nvPr/>
        </p:nvSpPr>
        <p:spPr>
          <a:xfrm>
            <a:off x="0" y="741335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-119388" y="741335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527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>
                <a:solidFill>
                  <a:srgbClr val="FF0000"/>
                </a:solidFill>
              </a:rPr>
              <a:t>Kako procijeniti poslovnu priliku?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589211" y="1678675"/>
            <a:ext cx="8465475" cy="51793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r-HR" sz="2000" dirty="0">
                <a:solidFill>
                  <a:prstClr val="black"/>
                </a:solidFill>
              </a:rPr>
              <a:t>Prilikom ulaska u određenu djelatnost potrebno ju je dobro upoznati, dobro procijeniti atraktivnost za ulazak „novih igrača”</a:t>
            </a:r>
          </a:p>
          <a:p>
            <a:pPr marL="0" indent="0">
              <a:buNone/>
              <a:defRPr/>
            </a:pPr>
            <a:endParaRPr lang="hr-HR" sz="2000" dirty="0">
              <a:solidFill>
                <a:prstClr val="black"/>
              </a:solidFill>
            </a:endParaRPr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hr-HR" sz="2000" b="1" dirty="0">
                <a:solidFill>
                  <a:prstClr val="black"/>
                </a:solidFill>
              </a:rPr>
              <a:t>Postojanje prepreka za ulazak novih poduzeća u djelatnost </a:t>
            </a:r>
          </a:p>
          <a:p>
            <a:pPr marL="857250" lvl="1" indent="-457200">
              <a:buFontTx/>
              <a:buChar char="-"/>
              <a:defRPr/>
            </a:pPr>
            <a:r>
              <a:rPr lang="hr-HR" sz="2000" dirty="0">
                <a:solidFill>
                  <a:prstClr val="black"/>
                </a:solidFill>
                <a:latin typeface="Calibri" panose="020F0502020204030204" pitchFamily="34" charset="0"/>
              </a:rPr>
              <a:t>Postojeća poduzeća – veća proizvodnja, niža cijena / početnici – viša cijena po jedinici proizvoda</a:t>
            </a:r>
          </a:p>
          <a:p>
            <a:pPr marL="857250" lvl="1" indent="-457200">
              <a:buFontTx/>
              <a:buChar char="-"/>
              <a:defRPr/>
            </a:pPr>
            <a:r>
              <a:rPr lang="hr-HR" sz="2000" dirty="0">
                <a:solidFill>
                  <a:prstClr val="black"/>
                </a:solidFill>
                <a:latin typeface="Calibri" panose="020F0502020204030204" pitchFamily="34" charset="0"/>
              </a:rPr>
              <a:t>Preporuka početnicima – dodati vrijednost, zadovoljiti još neku potrebu kupaca – možete imati višu cijenu (eko sok od rajčice)</a:t>
            </a:r>
          </a:p>
          <a:p>
            <a:pPr marL="857250" lvl="1" indent="-457200">
              <a:buFontTx/>
              <a:buChar char="-"/>
              <a:defRPr/>
            </a:pPr>
            <a:r>
              <a:rPr lang="hr-HR" sz="2000" dirty="0">
                <a:solidFill>
                  <a:prstClr val="black"/>
                </a:solidFill>
                <a:latin typeface="Calibri" panose="020F0502020204030204" pitchFamily="34" charset="0"/>
              </a:rPr>
              <a:t>Privrženost kupaca – marke odjeće, frizeri, mesari…</a:t>
            </a:r>
          </a:p>
          <a:p>
            <a:pPr marL="857250" lvl="1" indent="-457200">
              <a:buFontTx/>
              <a:buChar char="-"/>
              <a:defRPr/>
            </a:pPr>
            <a:r>
              <a:rPr lang="hr-HR" sz="2000" dirty="0">
                <a:solidFill>
                  <a:prstClr val="black"/>
                </a:solidFill>
                <a:latin typeface="Calibri" panose="020F0502020204030204" pitchFamily="34" charset="0"/>
              </a:rPr>
              <a:t>Kanali distribucije – trgovački lanci, teško ući malom poduzetniku, pronaći alternativne</a:t>
            </a:r>
          </a:p>
          <a:p>
            <a:pPr marL="857250" lvl="1" indent="-457200">
              <a:buFontTx/>
              <a:buChar char="-"/>
              <a:defRPr/>
            </a:pPr>
            <a:r>
              <a:rPr lang="hr-HR" sz="2000" dirty="0">
                <a:solidFill>
                  <a:prstClr val="black"/>
                </a:solidFill>
                <a:latin typeface="Calibri" panose="020F0502020204030204" pitchFamily="34" charset="0"/>
              </a:rPr>
              <a:t>Zakonska regulativa </a:t>
            </a:r>
          </a:p>
        </p:txBody>
      </p:sp>
      <p:pic>
        <p:nvPicPr>
          <p:cNvPr id="4" name="Slik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45959"/>
            <a:ext cx="2948655" cy="88028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lipsa 4"/>
          <p:cNvSpPr/>
          <p:nvPr/>
        </p:nvSpPr>
        <p:spPr>
          <a:xfrm>
            <a:off x="0" y="741335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-119388" y="741335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54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>
                <a:solidFill>
                  <a:srgbClr val="FF0000"/>
                </a:solidFill>
              </a:rPr>
              <a:t>Kako procijeniti poslovnu priliku?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589211" y="1905000"/>
            <a:ext cx="8465475" cy="49530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hr-HR" sz="2000" b="1" dirty="0">
                <a:solidFill>
                  <a:prstClr val="black"/>
                </a:solidFill>
              </a:rPr>
              <a:t>2. Prijetnja od zamjenskih proizvoda  (supstituta)</a:t>
            </a:r>
          </a:p>
          <a:p>
            <a:pPr>
              <a:buFontTx/>
              <a:buChar char="-"/>
              <a:defRPr/>
            </a:pPr>
            <a:r>
              <a:rPr lang="hr-HR" sz="1900" dirty="0">
                <a:solidFill>
                  <a:prstClr val="black"/>
                </a:solidFill>
              </a:rPr>
              <a:t>Konkurencija su vam svi koji proizvode slične proizvode</a:t>
            </a:r>
          </a:p>
          <a:p>
            <a:pPr>
              <a:buFontTx/>
              <a:buChar char="-"/>
              <a:defRPr/>
            </a:pPr>
            <a:r>
              <a:rPr lang="hr-HR" sz="1900" dirty="0">
                <a:solidFill>
                  <a:prstClr val="black"/>
                </a:solidFill>
              </a:rPr>
              <a:t>Konkurencija su vam i svi supstituti (zadovoljavaju istu potrebu) </a:t>
            </a:r>
          </a:p>
          <a:p>
            <a:pPr>
              <a:buFontTx/>
              <a:buChar char="-"/>
              <a:defRPr/>
            </a:pPr>
            <a:r>
              <a:rPr lang="hr-HR" sz="1900" dirty="0">
                <a:solidFill>
                  <a:prstClr val="black"/>
                </a:solidFill>
              </a:rPr>
              <a:t>Npr. supstitut odlasku u kino je sve ono što nudi zabavu – kafić, kazalište</a:t>
            </a:r>
          </a:p>
        </p:txBody>
      </p:sp>
      <p:pic>
        <p:nvPicPr>
          <p:cNvPr id="4" name="Slik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7719"/>
            <a:ext cx="2948655" cy="88028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lipsa 4"/>
          <p:cNvSpPr/>
          <p:nvPr/>
        </p:nvSpPr>
        <p:spPr>
          <a:xfrm>
            <a:off x="0" y="741335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-119388" y="741335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003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altLang="sr-Latn-RS" sz="3200" dirty="0">
                <a:solidFill>
                  <a:srgbClr val="FF0000"/>
                </a:solidFill>
              </a:rPr>
              <a:t>Kako procijeniti poslovnu priliku?</a:t>
            </a:r>
            <a:endParaRPr lang="hr-HR" sz="3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589211" y="1905000"/>
            <a:ext cx="8465475" cy="49530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hr-HR" sz="2000" b="1" dirty="0">
                <a:solidFill>
                  <a:prstClr val="black"/>
                </a:solidFill>
              </a:rPr>
              <a:t>3. Pregovaračka snaga dobavljača</a:t>
            </a:r>
          </a:p>
          <a:p>
            <a:pPr>
              <a:buFontTx/>
              <a:buChar char="-"/>
              <a:defRPr/>
            </a:pPr>
            <a:r>
              <a:rPr lang="hr-HR" sz="2000" dirty="0">
                <a:solidFill>
                  <a:prstClr val="black"/>
                </a:solidFill>
              </a:rPr>
              <a:t>rijetki, ekskluzivni, imaju puno kupaca, a malo konkurencije – mogu postavljati uvjete poslovanja</a:t>
            </a:r>
          </a:p>
          <a:p>
            <a:pPr marL="0" indent="0">
              <a:buNone/>
              <a:defRPr/>
            </a:pPr>
            <a:endParaRPr lang="hr-HR" sz="2000" dirty="0">
              <a:solidFill>
                <a:prstClr val="black"/>
              </a:solidFill>
            </a:endParaRPr>
          </a:p>
          <a:p>
            <a:pPr marL="0" indent="0">
              <a:buNone/>
              <a:defRPr/>
            </a:pPr>
            <a:r>
              <a:rPr lang="hr-HR" sz="2000" b="1" dirty="0">
                <a:solidFill>
                  <a:prstClr val="black"/>
                </a:solidFill>
              </a:rPr>
              <a:t>4. Pregovaračka snaga kupaca</a:t>
            </a:r>
          </a:p>
          <a:p>
            <a:pPr marL="0" indent="0">
              <a:buNone/>
              <a:defRPr/>
            </a:pPr>
            <a:r>
              <a:rPr lang="hr-HR" sz="2000" dirty="0">
                <a:solidFill>
                  <a:prstClr val="black"/>
                </a:solidFill>
              </a:rPr>
              <a:t>- Situacija kada ima više ponuđača nego kupaca, mogu diktirati uvjete poslovanja s vama</a:t>
            </a:r>
          </a:p>
        </p:txBody>
      </p:sp>
      <p:pic>
        <p:nvPicPr>
          <p:cNvPr id="4" name="Slik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7719"/>
            <a:ext cx="2948655" cy="88028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lipsa 4"/>
          <p:cNvSpPr/>
          <p:nvPr/>
        </p:nvSpPr>
        <p:spPr>
          <a:xfrm>
            <a:off x="0" y="741335"/>
            <a:ext cx="314325" cy="419100"/>
          </a:xfrm>
          <a:prstGeom prst="ellips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-119388" y="741335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hr-HR" altLang="sr-Latn-RS" sz="2000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altLang="sr-Latn-RS" dirty="0">
                <a:solidFill>
                  <a:srgbClr val="3B3838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ERRA</a:t>
            </a:r>
            <a:r>
              <a:rPr lang="hr-HR" altLang="sr-Latn-RS" dirty="0">
                <a:solidFill>
                  <a:srgbClr val="385623"/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67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amen">
  <a:themeElements>
    <a:clrScheme name="Zeleno-žut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983</TotalTime>
  <Words>2004</Words>
  <Application>Microsoft Office PowerPoint</Application>
  <PresentationFormat>Široki zaslon</PresentationFormat>
  <Paragraphs>325</Paragraphs>
  <Slides>37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37</vt:i4>
      </vt:variant>
    </vt:vector>
  </HeadingPairs>
  <TitlesOfParts>
    <vt:vector size="43" baseType="lpstr">
      <vt:lpstr>Arial</vt:lpstr>
      <vt:lpstr>Calibri</vt:lpstr>
      <vt:lpstr>Century Gothic</vt:lpstr>
      <vt:lpstr>MV Boli</vt:lpstr>
      <vt:lpstr>Wingdings 3</vt:lpstr>
      <vt:lpstr>Pramen</vt:lpstr>
      <vt:lpstr>Edukacijsko-motivacijski program: „OD IDEJE DO AKCIJE”</vt:lpstr>
      <vt:lpstr>SADRŽAJ</vt:lpstr>
      <vt:lpstr>MODUL 2: RAZVIJANJE POSLOVNE IDEJE</vt:lpstr>
      <vt:lpstr>Uspješan posao počinje od  dobre poslovne ideje</vt:lpstr>
      <vt:lpstr>Karakteristike dobre poslovne ideje</vt:lpstr>
      <vt:lpstr>Elementi koji razlikuju ideju od poslovne prilike</vt:lpstr>
      <vt:lpstr>Kako procijeniti poslovnu priliku?</vt:lpstr>
      <vt:lpstr>Kako procijeniti poslovnu priliku?</vt:lpstr>
      <vt:lpstr>Kako procijeniti poslovnu priliku?</vt:lpstr>
      <vt:lpstr>Kako procijeniti poslovnu priliku?</vt:lpstr>
      <vt:lpstr>Provjera ideje</vt:lpstr>
      <vt:lpstr>Provjera ideje</vt:lpstr>
      <vt:lpstr>Provjera ideje</vt:lpstr>
      <vt:lpstr>Provjera ideje</vt:lpstr>
      <vt:lpstr>Morate imati konkurentsku prednost!</vt:lpstr>
      <vt:lpstr>Za uspješan poslovni poduhvat treba postojati usklađenost sljedeća 3 elemenata:</vt:lpstr>
      <vt:lpstr>PowerPoint prezentacija</vt:lpstr>
      <vt:lpstr>Identificiranje i  prepoznavanje ideja</vt:lpstr>
      <vt:lpstr>Promatranje i praćenje trendova</vt:lpstr>
      <vt:lpstr>Ekonomski trend</vt:lpstr>
      <vt:lpstr>Društveni trendovi</vt:lpstr>
      <vt:lpstr>Tehnološki trendovi</vt:lpstr>
      <vt:lpstr>Politička aktivnost  i promjena zakonskih propisa</vt:lpstr>
      <vt:lpstr>Rješavanje problema</vt:lpstr>
      <vt:lpstr>Rješavanje problema</vt:lpstr>
      <vt:lpstr>Pronalazak praznina na tržištu</vt:lpstr>
      <vt:lpstr>Vaš opis poslovne ideje  treba odgovoriti na pitanja:</vt:lpstr>
      <vt:lpstr>Zadatak   Smjernice za generiranje poslovne ideje</vt:lpstr>
      <vt:lpstr>Proces pokretanja poslovnog poduhvata</vt:lpstr>
      <vt:lpstr>Proces pokretanja poslovnog poduhvata</vt:lpstr>
      <vt:lpstr>Proces pokretanja poslovnog poduhvata</vt:lpstr>
      <vt:lpstr>Proces pokretanja poslovnog poduhvata</vt:lpstr>
      <vt:lpstr>1. Razrada ideje - primjer sendvič bara</vt:lpstr>
      <vt:lpstr>2. Razrada ideje - primjer sendvič bara</vt:lpstr>
      <vt:lpstr>3. Razrada ideje - primjer sendvič bara</vt:lpstr>
      <vt:lpstr>4. Razrada ideje - primjer sendvič bara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VODITELJ OBITELJSKOG POLJOPRIVREDNOG GOSPODARSTVA</dc:title>
  <dc:creator>Ana</dc:creator>
  <cp:lastModifiedBy>OPĆINA TOVARNIK</cp:lastModifiedBy>
  <cp:revision>60</cp:revision>
  <dcterms:created xsi:type="dcterms:W3CDTF">2020-01-03T10:36:03Z</dcterms:created>
  <dcterms:modified xsi:type="dcterms:W3CDTF">2020-03-19T12:45:13Z</dcterms:modified>
</cp:coreProperties>
</file>